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y="5143500" cx="9144000"/>
  <p:notesSz cx="6858000" cy="9144000"/>
  <p:embeddedFontLst>
    <p:embeddedFont>
      <p:font typeface="Raleway"/>
      <p:regular r:id="rId51"/>
      <p:bold r:id="rId52"/>
      <p:italic r:id="rId53"/>
      <p:boldItalic r:id="rId54"/>
    </p:embeddedFont>
    <p:embeddedFont>
      <p:font typeface="Lato"/>
      <p:regular r:id="rId55"/>
      <p:bold r:id="rId56"/>
      <p:italic r:id="rId57"/>
      <p:boldItalic r:id="rId5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aleway-regular.fntdata"/><Relationship Id="rId50" Type="http://schemas.openxmlformats.org/officeDocument/2006/relationships/slide" Target="slides/slide45.xml"/><Relationship Id="rId53" Type="http://schemas.openxmlformats.org/officeDocument/2006/relationships/font" Target="fonts/Raleway-italic.fntdata"/><Relationship Id="rId52" Type="http://schemas.openxmlformats.org/officeDocument/2006/relationships/font" Target="fonts/Raleway-bold.fntdata"/><Relationship Id="rId11" Type="http://schemas.openxmlformats.org/officeDocument/2006/relationships/slide" Target="slides/slide6.xml"/><Relationship Id="rId55" Type="http://schemas.openxmlformats.org/officeDocument/2006/relationships/font" Target="fonts/Lato-regular.fntdata"/><Relationship Id="rId10" Type="http://schemas.openxmlformats.org/officeDocument/2006/relationships/slide" Target="slides/slide5.xml"/><Relationship Id="rId54" Type="http://schemas.openxmlformats.org/officeDocument/2006/relationships/font" Target="fonts/Raleway-boldItalic.fntdata"/><Relationship Id="rId13" Type="http://schemas.openxmlformats.org/officeDocument/2006/relationships/slide" Target="slides/slide8.xml"/><Relationship Id="rId57" Type="http://schemas.openxmlformats.org/officeDocument/2006/relationships/font" Target="fonts/Lato-italic.fntdata"/><Relationship Id="rId12" Type="http://schemas.openxmlformats.org/officeDocument/2006/relationships/slide" Target="slides/slide7.xml"/><Relationship Id="rId56" Type="http://schemas.openxmlformats.org/officeDocument/2006/relationships/font" Target="fonts/Lato-bold.fntdata"/><Relationship Id="rId15" Type="http://schemas.openxmlformats.org/officeDocument/2006/relationships/slide" Target="slides/slide10.xml"/><Relationship Id="rId14" Type="http://schemas.openxmlformats.org/officeDocument/2006/relationships/slide" Target="slides/slide9.xml"/><Relationship Id="rId58" Type="http://schemas.openxmlformats.org/officeDocument/2006/relationships/font" Target="fonts/Lato-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3ae00952c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3ae00952c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3ae00952c7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3ae00952c7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Pictures are subject to change, placeholders for now</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3ae00952c7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23ae00952c7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Once again pictures are subject to change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23ae00952c7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23ae00952c7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3ae00952c7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23ae00952c7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3ae00952c7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3ae00952c7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21441de76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221441de76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3ae00952c7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3ae00952c7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3ae00952c7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3ae00952c7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3ae00952c7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3ae00952c7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3ae00952c7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3ae00952c7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e1ef57b27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e1ef57b27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3ae00952c7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3ae00952c7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SUBJECT TO CHANGE COULD DO MEAT PRODUCTS COULD DO PROMOTIONS, BASICALLY THIS CHANGES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3ae00952c7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3ae00952c7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23ae00952c7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23ae00952c7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23ae00952c7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23ae00952c7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sake of time if too long we can remove this slide</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3ae00952c7_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23ae00952c7_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sake of time if too long we can remove this slide</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23ae00952c7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23ae00952c7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e1ef57b277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e1ef57b277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e1ef57b27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e1ef57b27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e1ef57b27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e1ef57b27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e1ef57b27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e1ef57b27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3ae00952c7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23ae00952c7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e1ef57b27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e1ef57b27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 VALUE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e1ef57b277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e1ef57b27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e1ef57b277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e1ef57b277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Could </a:t>
            </a:r>
            <a:r>
              <a:rPr lang="en"/>
              <a:t>possibly</a:t>
            </a:r>
            <a:r>
              <a:rPr lang="en"/>
              <a:t> put into a table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e1ef57b277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e1ef57b277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CAN TURN THIS SLIDE INTO BULLET POINTS IF IT LOOKS TOO WORDY.</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3ae00952c7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23ae00952c7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we </a:t>
            </a:r>
            <a:r>
              <a:rPr lang="en"/>
              <a:t>feel</a:t>
            </a:r>
            <a:r>
              <a:rPr lang="en"/>
              <a:t> about the research question? I can change the </a:t>
            </a:r>
            <a:r>
              <a:rPr lang="en"/>
              <a:t>wording</a:t>
            </a:r>
            <a:r>
              <a:rPr lang="en"/>
              <a:t> to fit themanova better</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3ae00952c7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3ae00952c7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3ae00952c7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3ae00952c7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3c341a3b4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3c341a3b4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23c341a3b4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23c341a3b4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3c341a3b4c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3c341a3b4c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3ae00952c7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3ae00952c7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https://www.kaggle.com/datasets/imakash3011/customer-personality-analysis?datasetId=1546318&amp;sortBy=voteCount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3c341a3b4c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3c341a3b4c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23c341a3b4c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23c341a3b4c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3e1261862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3e1261862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3c1d505203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3c1d505203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SUBJECT TO CHANGE COULD DO MEAT PRODUCTS COULD DO PROMOTIONS, BASICALLY THIS CHANGES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3c1d505203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3c1d505203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3c1d505203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3c1d505203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3ae00952c7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3ae00952c7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3ae00952c7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3ae00952c7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3ae00952c7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3ae00952c7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3ae00952c7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3ae00952c7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3ae00952c7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3ae00952c7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7.png"/><Relationship Id="rId4"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1.png"/><Relationship Id="rId4" Type="http://schemas.openxmlformats.org/officeDocument/2006/relationships/image" Target="../media/image29.png"/><Relationship Id="rId5"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4.png"/><Relationship Id="rId4" Type="http://schemas.openxmlformats.org/officeDocument/2006/relationships/image" Target="../media/image39.png"/><Relationship Id="rId5" Type="http://schemas.openxmlformats.org/officeDocument/2006/relationships/image" Target="../media/image36.png"/><Relationship Id="rId6" Type="http://schemas.openxmlformats.org/officeDocument/2006/relationships/image" Target="../media/image33.png"/><Relationship Id="rId7" Type="http://schemas.openxmlformats.org/officeDocument/2006/relationships/image" Target="../media/image31.png"/><Relationship Id="rId8"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8.png"/><Relationship Id="rId4" Type="http://schemas.openxmlformats.org/officeDocument/2006/relationships/image" Target="../media/image43.png"/><Relationship Id="rId5"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2.png"/><Relationship Id="rId4" Type="http://schemas.openxmlformats.org/officeDocument/2006/relationships/image" Target="../media/image48.png"/><Relationship Id="rId5" Type="http://schemas.openxmlformats.org/officeDocument/2006/relationships/image" Target="../media/image37.png"/><Relationship Id="rId6" Type="http://schemas.openxmlformats.org/officeDocument/2006/relationships/image" Target="../media/image46.png"/><Relationship Id="rId7" Type="http://schemas.openxmlformats.org/officeDocument/2006/relationships/image" Target="../media/image41.png"/><Relationship Id="rId8"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Stat 450 Project</a:t>
            </a:r>
            <a:endParaRPr/>
          </a:p>
          <a:p>
            <a:pPr indent="0" lvl="0" marL="0" rtl="0" algn="l">
              <a:spcBef>
                <a:spcPts val="0"/>
              </a:spcBef>
              <a:spcAft>
                <a:spcPts val="0"/>
              </a:spcAft>
              <a:buNone/>
            </a:pPr>
            <a:r>
              <a:rPr lang="en"/>
              <a:t>Customer Personality Analysis </a:t>
            </a:r>
            <a:endParaRPr/>
          </a:p>
        </p:txBody>
      </p:sp>
      <p:sp>
        <p:nvSpPr>
          <p:cNvPr id="87" name="Google Shape;87;p13"/>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By Luis, Greg, Sean, Evan</a:t>
            </a:r>
            <a:endParaRPr/>
          </a:p>
        </p:txBody>
      </p:sp>
      <p:pic>
        <p:nvPicPr>
          <p:cNvPr id="88" name="Google Shape;88;p13"/>
          <p:cNvPicPr preferRelativeResize="0"/>
          <p:nvPr/>
        </p:nvPicPr>
        <p:blipFill>
          <a:blip r:embed="rId3">
            <a:alphaModFix/>
          </a:blip>
          <a:stretch>
            <a:fillRect/>
          </a:stretch>
        </p:blipFill>
        <p:spPr>
          <a:xfrm>
            <a:off x="5133275" y="2672402"/>
            <a:ext cx="3284275" cy="20715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Exploratory Data Analysis</a:t>
            </a:r>
            <a:endParaRPr/>
          </a:p>
        </p:txBody>
      </p:sp>
      <p:sp>
        <p:nvSpPr>
          <p:cNvPr id="145" name="Google Shape;145;p22"/>
          <p:cNvSpPr txBox="1"/>
          <p:nvPr>
            <p:ph idx="1" type="body"/>
          </p:nvPr>
        </p:nvSpPr>
        <p:spPr>
          <a:xfrm>
            <a:off x="729450" y="1853850"/>
            <a:ext cx="4080000" cy="3078900"/>
          </a:xfrm>
          <a:prstGeom prst="rect">
            <a:avLst/>
          </a:prstGeom>
        </p:spPr>
        <p:txBody>
          <a:bodyPr anchorCtr="0" anchor="t" bIns="91425" lIns="91425" spcFirstLastPara="1" rIns="91425" wrap="square" tIns="91425">
            <a:noAutofit/>
          </a:bodyPr>
          <a:lstStyle/>
          <a:p>
            <a:pPr indent="-336550" lvl="0" marL="457200" rtl="0" algn="l">
              <a:lnSpc>
                <a:spcPct val="150000"/>
              </a:lnSpc>
              <a:spcBef>
                <a:spcPts val="0"/>
              </a:spcBef>
              <a:spcAft>
                <a:spcPts val="0"/>
              </a:spcAft>
              <a:buSzPts val="1700"/>
              <a:buChar char="●"/>
            </a:pPr>
            <a:r>
              <a:rPr lang="en" sz="1700"/>
              <a:t>Looked for missing data and removed observations with missing data</a:t>
            </a:r>
            <a:endParaRPr sz="1700"/>
          </a:p>
          <a:p>
            <a:pPr indent="-336550" lvl="0" marL="457200" rtl="0" algn="l">
              <a:lnSpc>
                <a:spcPct val="150000"/>
              </a:lnSpc>
              <a:spcBef>
                <a:spcPts val="0"/>
              </a:spcBef>
              <a:spcAft>
                <a:spcPts val="0"/>
              </a:spcAft>
              <a:buSzPts val="1700"/>
              <a:buChar char="●"/>
            </a:pPr>
            <a:r>
              <a:rPr lang="en" sz="1700"/>
              <a:t>Correct date formats</a:t>
            </a:r>
            <a:endParaRPr sz="1700"/>
          </a:p>
          <a:p>
            <a:pPr indent="-336550" lvl="0" marL="457200" rtl="0" algn="l">
              <a:lnSpc>
                <a:spcPct val="150000"/>
              </a:lnSpc>
              <a:spcBef>
                <a:spcPts val="0"/>
              </a:spcBef>
              <a:spcAft>
                <a:spcPts val="0"/>
              </a:spcAft>
              <a:buSzPts val="1700"/>
              <a:buChar char="●"/>
            </a:pPr>
            <a:r>
              <a:rPr lang="en" sz="1700"/>
              <a:t>Updated Marital Status and Education to be factors/categorical variables</a:t>
            </a:r>
            <a:endParaRPr sz="1700"/>
          </a:p>
          <a:p>
            <a:pPr indent="0" lvl="0" marL="457200" rtl="0" algn="l">
              <a:spcBef>
                <a:spcPts val="1200"/>
              </a:spcBef>
              <a:spcAft>
                <a:spcPts val="1200"/>
              </a:spcAft>
              <a:buNone/>
            </a:pPr>
            <a:r>
              <a:t/>
            </a:r>
            <a:endParaRPr sz="1700"/>
          </a:p>
        </p:txBody>
      </p:sp>
      <p:pic>
        <p:nvPicPr>
          <p:cNvPr id="146" name="Google Shape;146;p22"/>
          <p:cNvPicPr preferRelativeResize="0"/>
          <p:nvPr/>
        </p:nvPicPr>
        <p:blipFill>
          <a:blip r:embed="rId3">
            <a:alphaModFix/>
          </a:blip>
          <a:stretch>
            <a:fillRect/>
          </a:stretch>
        </p:blipFill>
        <p:spPr>
          <a:xfrm>
            <a:off x="5294674" y="1636350"/>
            <a:ext cx="3495925" cy="27036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3"/>
          <p:cNvSpPr txBox="1"/>
          <p:nvPr>
            <p:ph type="title"/>
          </p:nvPr>
        </p:nvSpPr>
        <p:spPr>
          <a:xfrm>
            <a:off x="729450" y="1322450"/>
            <a:ext cx="5141700" cy="235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800"/>
              <a:t>Data Visualization</a:t>
            </a:r>
            <a:endParaRPr/>
          </a:p>
        </p:txBody>
      </p:sp>
      <p:pic>
        <p:nvPicPr>
          <p:cNvPr id="152" name="Google Shape;152;p23"/>
          <p:cNvPicPr preferRelativeResize="0"/>
          <p:nvPr/>
        </p:nvPicPr>
        <p:blipFill>
          <a:blip r:embed="rId3">
            <a:alphaModFix/>
          </a:blip>
          <a:stretch>
            <a:fillRect/>
          </a:stretch>
        </p:blipFill>
        <p:spPr>
          <a:xfrm>
            <a:off x="4982004" y="1444800"/>
            <a:ext cx="3977451" cy="2253901"/>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Income</a:t>
            </a:r>
            <a:endParaRPr/>
          </a:p>
        </p:txBody>
      </p:sp>
      <p:sp>
        <p:nvSpPr>
          <p:cNvPr id="158" name="Google Shape;158;p24"/>
          <p:cNvSpPr txBox="1"/>
          <p:nvPr>
            <p:ph idx="1" type="body"/>
          </p:nvPr>
        </p:nvSpPr>
        <p:spPr>
          <a:xfrm>
            <a:off x="729450" y="2078875"/>
            <a:ext cx="2913300" cy="22611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sz="1200"/>
              <a:t>Outliers over 200,000</a:t>
            </a:r>
            <a:endParaRPr sz="1200"/>
          </a:p>
          <a:p>
            <a:pPr indent="-304800" lvl="0" marL="457200" rtl="0" algn="l">
              <a:spcBef>
                <a:spcPts val="0"/>
              </a:spcBef>
              <a:spcAft>
                <a:spcPts val="0"/>
              </a:spcAft>
              <a:buSzPts val="1200"/>
              <a:buChar char="●"/>
            </a:pPr>
            <a:r>
              <a:rPr lang="en" sz="1200"/>
              <a:t>Could possibly impact the model</a:t>
            </a:r>
            <a:endParaRPr sz="1200"/>
          </a:p>
          <a:p>
            <a:pPr indent="-304800" lvl="0" marL="457200" rtl="0" algn="l">
              <a:spcBef>
                <a:spcPts val="0"/>
              </a:spcBef>
              <a:spcAft>
                <a:spcPts val="0"/>
              </a:spcAft>
              <a:buSzPts val="1200"/>
              <a:buChar char="●"/>
            </a:pPr>
            <a:r>
              <a:rPr lang="en" sz="1200"/>
              <a:t>Set threshold to be 300,000</a:t>
            </a:r>
            <a:endParaRPr sz="1200"/>
          </a:p>
        </p:txBody>
      </p:sp>
      <p:pic>
        <p:nvPicPr>
          <p:cNvPr id="159" name="Google Shape;159;p24"/>
          <p:cNvPicPr preferRelativeResize="0"/>
          <p:nvPr/>
        </p:nvPicPr>
        <p:blipFill>
          <a:blip r:embed="rId3">
            <a:alphaModFix/>
          </a:blip>
          <a:stretch>
            <a:fillRect/>
          </a:stretch>
        </p:blipFill>
        <p:spPr>
          <a:xfrm>
            <a:off x="3642663" y="564550"/>
            <a:ext cx="5400675" cy="4314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Year of Birth</a:t>
            </a:r>
            <a:endParaRPr/>
          </a:p>
        </p:txBody>
      </p:sp>
      <p:sp>
        <p:nvSpPr>
          <p:cNvPr id="165" name="Google Shape;165;p25"/>
          <p:cNvSpPr txBox="1"/>
          <p:nvPr>
            <p:ph idx="1" type="body"/>
          </p:nvPr>
        </p:nvSpPr>
        <p:spPr>
          <a:xfrm>
            <a:off x="729450" y="2078875"/>
            <a:ext cx="2913300" cy="22611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SzPts val="1200"/>
              <a:buChar char="●"/>
            </a:pPr>
            <a:r>
              <a:rPr lang="en" sz="1200"/>
              <a:t>Outliers </a:t>
            </a:r>
            <a:endParaRPr sz="1200"/>
          </a:p>
          <a:p>
            <a:pPr indent="-304800" lvl="0" marL="457200" rtl="0" algn="l">
              <a:spcBef>
                <a:spcPts val="0"/>
              </a:spcBef>
              <a:spcAft>
                <a:spcPts val="0"/>
              </a:spcAft>
              <a:buSzPts val="1200"/>
              <a:buChar char="●"/>
            </a:pPr>
            <a:r>
              <a:rPr lang="en" sz="1200"/>
              <a:t>Consider those born before 1930 to be outliers</a:t>
            </a:r>
            <a:endParaRPr sz="1200"/>
          </a:p>
          <a:p>
            <a:pPr indent="-304800" lvl="0" marL="457200" rtl="0" algn="l">
              <a:spcBef>
                <a:spcPts val="0"/>
              </a:spcBef>
              <a:spcAft>
                <a:spcPts val="0"/>
              </a:spcAft>
              <a:buSzPts val="1200"/>
              <a:buChar char="●"/>
            </a:pPr>
            <a:r>
              <a:rPr lang="en" sz="1200"/>
              <a:t>Converted to Age within dataframe</a:t>
            </a:r>
            <a:endParaRPr sz="1200"/>
          </a:p>
        </p:txBody>
      </p:sp>
      <p:pic>
        <p:nvPicPr>
          <p:cNvPr id="166" name="Google Shape;166;p25"/>
          <p:cNvPicPr preferRelativeResize="0"/>
          <p:nvPr/>
        </p:nvPicPr>
        <p:blipFill>
          <a:blip r:embed="rId3">
            <a:alphaModFix/>
          </a:blip>
          <a:stretch>
            <a:fillRect/>
          </a:stretch>
        </p:blipFill>
        <p:spPr>
          <a:xfrm>
            <a:off x="3880399" y="929649"/>
            <a:ext cx="5176800" cy="39281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Education</a:t>
            </a:r>
            <a:endParaRPr/>
          </a:p>
        </p:txBody>
      </p:sp>
      <p:sp>
        <p:nvSpPr>
          <p:cNvPr id="172" name="Google Shape;172;p26"/>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3" name="Google Shape;173;p26"/>
          <p:cNvPicPr preferRelativeResize="0"/>
          <p:nvPr/>
        </p:nvPicPr>
        <p:blipFill>
          <a:blip r:embed="rId3">
            <a:alphaModFix/>
          </a:blip>
          <a:stretch>
            <a:fillRect/>
          </a:stretch>
        </p:blipFill>
        <p:spPr>
          <a:xfrm>
            <a:off x="151925" y="1921800"/>
            <a:ext cx="4454800" cy="2954850"/>
          </a:xfrm>
          <a:prstGeom prst="rect">
            <a:avLst/>
          </a:prstGeom>
          <a:noFill/>
          <a:ln>
            <a:noFill/>
          </a:ln>
        </p:spPr>
      </p:pic>
      <p:pic>
        <p:nvPicPr>
          <p:cNvPr id="174" name="Google Shape;174;p26"/>
          <p:cNvPicPr preferRelativeResize="0"/>
          <p:nvPr/>
        </p:nvPicPr>
        <p:blipFill>
          <a:blip r:embed="rId4">
            <a:alphaModFix/>
          </a:blip>
          <a:stretch>
            <a:fillRect/>
          </a:stretch>
        </p:blipFill>
        <p:spPr>
          <a:xfrm>
            <a:off x="4606727" y="1952913"/>
            <a:ext cx="4361000" cy="2892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Marital Status</a:t>
            </a:r>
            <a:endParaRPr/>
          </a:p>
        </p:txBody>
      </p:sp>
      <p:sp>
        <p:nvSpPr>
          <p:cNvPr id="180" name="Google Shape;180;p27"/>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1" name="Google Shape;181;p27"/>
          <p:cNvPicPr preferRelativeResize="0"/>
          <p:nvPr/>
        </p:nvPicPr>
        <p:blipFill>
          <a:blip r:embed="rId3">
            <a:alphaModFix/>
          </a:blip>
          <a:stretch>
            <a:fillRect/>
          </a:stretch>
        </p:blipFill>
        <p:spPr>
          <a:xfrm>
            <a:off x="-2" y="1808673"/>
            <a:ext cx="4397649" cy="3334825"/>
          </a:xfrm>
          <a:prstGeom prst="rect">
            <a:avLst/>
          </a:prstGeom>
          <a:noFill/>
          <a:ln>
            <a:noFill/>
          </a:ln>
        </p:spPr>
      </p:pic>
      <p:pic>
        <p:nvPicPr>
          <p:cNvPr id="182" name="Google Shape;182;p27"/>
          <p:cNvPicPr preferRelativeResize="0"/>
          <p:nvPr/>
        </p:nvPicPr>
        <p:blipFill>
          <a:blip r:embed="rId4">
            <a:alphaModFix/>
          </a:blip>
          <a:stretch>
            <a:fillRect/>
          </a:stretch>
        </p:blipFill>
        <p:spPr>
          <a:xfrm>
            <a:off x="4397654" y="1808675"/>
            <a:ext cx="4466972" cy="33348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8"/>
          <p:cNvSpPr txBox="1"/>
          <p:nvPr>
            <p:ph type="title"/>
          </p:nvPr>
        </p:nvSpPr>
        <p:spPr>
          <a:xfrm>
            <a:off x="729450" y="1318650"/>
            <a:ext cx="31869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Time Spent as Customer with Marital Status</a:t>
            </a:r>
            <a:endParaRPr/>
          </a:p>
        </p:txBody>
      </p:sp>
      <p:pic>
        <p:nvPicPr>
          <p:cNvPr id="188" name="Google Shape;188;p28"/>
          <p:cNvPicPr preferRelativeResize="0"/>
          <p:nvPr/>
        </p:nvPicPr>
        <p:blipFill>
          <a:blip r:embed="rId3">
            <a:alphaModFix/>
          </a:blip>
          <a:stretch>
            <a:fillRect/>
          </a:stretch>
        </p:blipFill>
        <p:spPr>
          <a:xfrm>
            <a:off x="3355350" y="815299"/>
            <a:ext cx="5272900" cy="37016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9"/>
          <p:cNvSpPr txBox="1"/>
          <p:nvPr>
            <p:ph type="title"/>
          </p:nvPr>
        </p:nvSpPr>
        <p:spPr>
          <a:xfrm>
            <a:off x="729450" y="1318650"/>
            <a:ext cx="32559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Time Spent as Customer with Education</a:t>
            </a:r>
            <a:endParaRPr/>
          </a:p>
        </p:txBody>
      </p:sp>
      <p:pic>
        <p:nvPicPr>
          <p:cNvPr id="194" name="Google Shape;194;p29"/>
          <p:cNvPicPr preferRelativeResize="0"/>
          <p:nvPr/>
        </p:nvPicPr>
        <p:blipFill>
          <a:blip r:embed="rId3">
            <a:alphaModFix/>
          </a:blip>
          <a:stretch>
            <a:fillRect/>
          </a:stretch>
        </p:blipFill>
        <p:spPr>
          <a:xfrm>
            <a:off x="3570875" y="740051"/>
            <a:ext cx="5218375" cy="3663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0"/>
          <p:cNvSpPr txBox="1"/>
          <p:nvPr>
            <p:ph type="title"/>
          </p:nvPr>
        </p:nvSpPr>
        <p:spPr>
          <a:xfrm>
            <a:off x="729450" y="1322450"/>
            <a:ext cx="7688400" cy="2382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4800"/>
              <a:t>Correlation Exploration</a:t>
            </a:r>
            <a:endParaRPr sz="4800"/>
          </a:p>
          <a:p>
            <a:pPr indent="0" lvl="0" marL="0" rtl="0" algn="l">
              <a:spcBef>
                <a:spcPts val="0"/>
              </a:spcBef>
              <a:spcAft>
                <a:spcPts val="0"/>
              </a:spcAft>
              <a:buNone/>
            </a:pPr>
            <a:r>
              <a:rPr lang="en"/>
              <a:t>EDA continued.</a:t>
            </a:r>
            <a:endParaRPr/>
          </a:p>
        </p:txBody>
      </p:sp>
      <p:pic>
        <p:nvPicPr>
          <p:cNvPr id="200" name="Google Shape;200;p30"/>
          <p:cNvPicPr preferRelativeResize="0"/>
          <p:nvPr/>
        </p:nvPicPr>
        <p:blipFill>
          <a:blip r:embed="rId3">
            <a:alphaModFix/>
          </a:blip>
          <a:stretch>
            <a:fillRect/>
          </a:stretch>
        </p:blipFill>
        <p:spPr>
          <a:xfrm>
            <a:off x="4805350" y="3099138"/>
            <a:ext cx="3571875" cy="7239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1"/>
          <p:cNvSpPr txBox="1"/>
          <p:nvPr>
            <p:ph type="title"/>
          </p:nvPr>
        </p:nvSpPr>
        <p:spPr>
          <a:xfrm>
            <a:off x="468175" y="1291000"/>
            <a:ext cx="24243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Correlation Matrix</a:t>
            </a:r>
            <a:endParaRPr/>
          </a:p>
        </p:txBody>
      </p:sp>
      <p:sp>
        <p:nvSpPr>
          <p:cNvPr id="206" name="Google Shape;206;p31"/>
          <p:cNvSpPr txBox="1"/>
          <p:nvPr>
            <p:ph idx="1" type="body"/>
          </p:nvPr>
        </p:nvSpPr>
        <p:spPr>
          <a:xfrm>
            <a:off x="549625" y="2175725"/>
            <a:ext cx="20940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200"/>
              <a:t>Some highlights: </a:t>
            </a:r>
            <a:endParaRPr sz="1200"/>
          </a:p>
          <a:p>
            <a:pPr indent="-304800" lvl="0" marL="457200" rtl="0" algn="l">
              <a:spcBef>
                <a:spcPts val="1200"/>
              </a:spcBef>
              <a:spcAft>
                <a:spcPts val="0"/>
              </a:spcAft>
              <a:buSzPts val="1200"/>
              <a:buChar char="●"/>
            </a:pPr>
            <a:r>
              <a:rPr lang="en" sz="1200"/>
              <a:t>Website visits and income -0.65</a:t>
            </a:r>
            <a:endParaRPr sz="1200"/>
          </a:p>
          <a:p>
            <a:pPr indent="-304800" lvl="0" marL="457200" rtl="0" algn="l">
              <a:spcBef>
                <a:spcPts val="0"/>
              </a:spcBef>
              <a:spcAft>
                <a:spcPts val="0"/>
              </a:spcAft>
              <a:buSzPts val="1200"/>
              <a:buChar char="●"/>
            </a:pPr>
            <a:r>
              <a:rPr lang="en" sz="1200"/>
              <a:t>Income and total spent on groceries 0.79</a:t>
            </a:r>
            <a:endParaRPr sz="1200"/>
          </a:p>
        </p:txBody>
      </p:sp>
      <p:pic>
        <p:nvPicPr>
          <p:cNvPr id="207" name="Google Shape;207;p31"/>
          <p:cNvPicPr preferRelativeResize="0"/>
          <p:nvPr/>
        </p:nvPicPr>
        <p:blipFill>
          <a:blip r:embed="rId3">
            <a:alphaModFix/>
          </a:blip>
          <a:stretch>
            <a:fillRect/>
          </a:stretch>
        </p:blipFill>
        <p:spPr>
          <a:xfrm>
            <a:off x="3010780" y="0"/>
            <a:ext cx="6133219"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4"/>
          <p:cNvSpPr txBox="1"/>
          <p:nvPr>
            <p:ph type="title"/>
          </p:nvPr>
        </p:nvSpPr>
        <p:spPr>
          <a:xfrm>
            <a:off x="729450" y="1318650"/>
            <a:ext cx="76884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Background and Introduction</a:t>
            </a:r>
            <a:endParaRPr/>
          </a:p>
        </p:txBody>
      </p:sp>
      <p:sp>
        <p:nvSpPr>
          <p:cNvPr id="94" name="Google Shape;94;p14"/>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Businesses serve large customer bases</a:t>
            </a:r>
            <a:endParaRPr/>
          </a:p>
          <a:p>
            <a:pPr indent="-311150" lvl="0" marL="457200" rtl="0" algn="l">
              <a:spcBef>
                <a:spcPts val="0"/>
              </a:spcBef>
              <a:spcAft>
                <a:spcPts val="0"/>
              </a:spcAft>
              <a:buSzPts val="1300"/>
              <a:buChar char="●"/>
            </a:pPr>
            <a:r>
              <a:rPr lang="en"/>
              <a:t>Being able to group customers can help save time and money</a:t>
            </a:r>
            <a:endParaRPr/>
          </a:p>
          <a:p>
            <a:pPr indent="-311150" lvl="0" marL="457200" rtl="0" algn="l">
              <a:spcBef>
                <a:spcPts val="0"/>
              </a:spcBef>
              <a:spcAft>
                <a:spcPts val="0"/>
              </a:spcAft>
              <a:buSzPts val="1300"/>
              <a:buChar char="●"/>
            </a:pPr>
            <a:r>
              <a:rPr lang="en"/>
              <a:t>Enables businesses to target ads and receive business insight</a:t>
            </a:r>
            <a:endParaRPr/>
          </a:p>
          <a:p>
            <a:pPr indent="0" lvl="0" marL="457200" rtl="0" algn="l">
              <a:spcBef>
                <a:spcPts val="1200"/>
              </a:spcBef>
              <a:spcAft>
                <a:spcPts val="1200"/>
              </a:spcAft>
              <a:buNone/>
            </a:pPr>
            <a:r>
              <a:t/>
            </a:r>
            <a:endParaRPr/>
          </a:p>
        </p:txBody>
      </p:sp>
      <p:sp>
        <p:nvSpPr>
          <p:cNvPr id="95" name="Google Shape;95;p14"/>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Grouping without a preconceived structure is ideal for Cluster Analysis</a:t>
            </a:r>
            <a:endParaRPr/>
          </a:p>
          <a:p>
            <a:pPr indent="-311150" lvl="0" marL="457200" rtl="0" algn="l">
              <a:spcBef>
                <a:spcPts val="0"/>
              </a:spcBef>
              <a:spcAft>
                <a:spcPts val="0"/>
              </a:spcAft>
              <a:buSzPts val="1300"/>
              <a:buChar char="●"/>
            </a:pPr>
            <a:r>
              <a:rPr lang="en"/>
              <a:t>Cluster Analysis: variables are grouped into clusters based upon similarities/distances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2"/>
          <p:cNvSpPr txBox="1"/>
          <p:nvPr>
            <p:ph type="title"/>
          </p:nvPr>
        </p:nvSpPr>
        <p:spPr>
          <a:xfrm>
            <a:off x="729450" y="1322450"/>
            <a:ext cx="7688400" cy="243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4800"/>
              <a:t>Research Question:</a:t>
            </a:r>
            <a:endParaRPr sz="4800"/>
          </a:p>
          <a:p>
            <a:pPr indent="0" lvl="0" marL="0" rtl="0" algn="l">
              <a:spcBef>
                <a:spcPts val="0"/>
              </a:spcBef>
              <a:spcAft>
                <a:spcPts val="0"/>
              </a:spcAft>
              <a:buNone/>
            </a:pPr>
            <a:r>
              <a:rPr b="0" lang="en"/>
              <a:t>How can we group customers within the dataset?</a:t>
            </a:r>
            <a:endParaRPr b="0"/>
          </a:p>
        </p:txBody>
      </p:sp>
      <p:pic>
        <p:nvPicPr>
          <p:cNvPr id="213" name="Google Shape;213;p32"/>
          <p:cNvPicPr preferRelativeResize="0"/>
          <p:nvPr/>
        </p:nvPicPr>
        <p:blipFill>
          <a:blip r:embed="rId3">
            <a:alphaModFix/>
          </a:blip>
          <a:stretch>
            <a:fillRect/>
          </a:stretch>
        </p:blipFill>
        <p:spPr>
          <a:xfrm>
            <a:off x="5173575" y="2919900"/>
            <a:ext cx="2908250" cy="18176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3"/>
          <p:cNvSpPr txBox="1"/>
          <p:nvPr>
            <p:ph type="title"/>
          </p:nvPr>
        </p:nvSpPr>
        <p:spPr>
          <a:xfrm>
            <a:off x="729450" y="1322450"/>
            <a:ext cx="3691500" cy="1518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000"/>
              <a:t>2. Our method:</a:t>
            </a:r>
            <a:endParaRPr sz="4000"/>
          </a:p>
          <a:p>
            <a:pPr indent="0" lvl="0" marL="0" rtl="0" algn="l">
              <a:spcBef>
                <a:spcPts val="0"/>
              </a:spcBef>
              <a:spcAft>
                <a:spcPts val="0"/>
              </a:spcAft>
              <a:buNone/>
            </a:pPr>
            <a:r>
              <a:rPr lang="en" sz="4800"/>
              <a:t>Clustering</a:t>
            </a:r>
            <a:endParaRPr/>
          </a:p>
        </p:txBody>
      </p:sp>
      <p:pic>
        <p:nvPicPr>
          <p:cNvPr id="219" name="Google Shape;219;p33"/>
          <p:cNvPicPr preferRelativeResize="0"/>
          <p:nvPr/>
        </p:nvPicPr>
        <p:blipFill>
          <a:blip r:embed="rId3">
            <a:alphaModFix/>
          </a:blip>
          <a:stretch>
            <a:fillRect/>
          </a:stretch>
        </p:blipFill>
        <p:spPr>
          <a:xfrm>
            <a:off x="4830076" y="2378225"/>
            <a:ext cx="3198399" cy="21311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 Means Clustering</a:t>
            </a:r>
            <a:endParaRPr/>
          </a:p>
        </p:txBody>
      </p:sp>
      <p:sp>
        <p:nvSpPr>
          <p:cNvPr id="225" name="Google Shape;225;p34"/>
          <p:cNvSpPr txBox="1"/>
          <p:nvPr>
            <p:ph idx="1" type="body"/>
          </p:nvPr>
        </p:nvSpPr>
        <p:spPr>
          <a:xfrm>
            <a:off x="729450" y="2078875"/>
            <a:ext cx="38424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Trying to show the different groups of customers based off of the variables for proper customer segmentation</a:t>
            </a:r>
            <a:endParaRPr/>
          </a:p>
          <a:p>
            <a:pPr indent="-311150" lvl="0" marL="457200" rtl="0" algn="l">
              <a:spcBef>
                <a:spcPts val="0"/>
              </a:spcBef>
              <a:spcAft>
                <a:spcPts val="0"/>
              </a:spcAft>
              <a:buSzPts val="1300"/>
              <a:buChar char="●"/>
            </a:pPr>
            <a:r>
              <a:rPr lang="en"/>
              <a:t>Here we are focusing on the </a:t>
            </a:r>
            <a:r>
              <a:rPr lang="en"/>
              <a:t>relationship</a:t>
            </a:r>
            <a:r>
              <a:rPr lang="en"/>
              <a:t> between total spent and income</a:t>
            </a:r>
            <a:endParaRPr/>
          </a:p>
          <a:p>
            <a:pPr indent="-311150" lvl="0" marL="457200" rtl="0" algn="l">
              <a:spcBef>
                <a:spcPts val="0"/>
              </a:spcBef>
              <a:spcAft>
                <a:spcPts val="0"/>
              </a:spcAft>
              <a:buSzPts val="1300"/>
              <a:buChar char="●"/>
            </a:pPr>
            <a:r>
              <a:rPr lang="en"/>
              <a:t>K Means Clustering is able to scaled, and since we have a large dataset it works</a:t>
            </a:r>
            <a:endParaRPr/>
          </a:p>
          <a:p>
            <a:pPr indent="-311150" lvl="0" marL="457200" rtl="0" algn="l">
              <a:spcBef>
                <a:spcPts val="0"/>
              </a:spcBef>
              <a:spcAft>
                <a:spcPts val="0"/>
              </a:spcAft>
              <a:buSzPts val="1300"/>
              <a:buChar char="●"/>
            </a:pPr>
            <a:r>
              <a:rPr lang="en"/>
              <a:t>Also works with our binary variables within our dataset.</a:t>
            </a:r>
            <a:endParaRPr/>
          </a:p>
        </p:txBody>
      </p:sp>
      <p:pic>
        <p:nvPicPr>
          <p:cNvPr id="226" name="Google Shape;226;p34"/>
          <p:cNvPicPr preferRelativeResize="0"/>
          <p:nvPr/>
        </p:nvPicPr>
        <p:blipFill>
          <a:blip r:embed="rId3">
            <a:alphaModFix/>
          </a:blip>
          <a:stretch>
            <a:fillRect/>
          </a:stretch>
        </p:blipFill>
        <p:spPr>
          <a:xfrm>
            <a:off x="4571850" y="868925"/>
            <a:ext cx="4460400" cy="42286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5"/>
          <p:cNvSpPr txBox="1"/>
          <p:nvPr>
            <p:ph type="title"/>
          </p:nvPr>
        </p:nvSpPr>
        <p:spPr>
          <a:xfrm>
            <a:off x="729450" y="1318650"/>
            <a:ext cx="3967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Choosing Optimal Number of Clusters</a:t>
            </a:r>
            <a:endParaRPr/>
          </a:p>
        </p:txBody>
      </p:sp>
      <p:sp>
        <p:nvSpPr>
          <p:cNvPr id="232" name="Google Shape;232;p35"/>
          <p:cNvSpPr txBox="1"/>
          <p:nvPr>
            <p:ph idx="1" type="body"/>
          </p:nvPr>
        </p:nvSpPr>
        <p:spPr>
          <a:xfrm>
            <a:off x="570225" y="2215725"/>
            <a:ext cx="3842700" cy="2261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highlight>
                  <a:schemeClr val="lt1"/>
                </a:highlight>
              </a:rPr>
              <a:t>Method 1: Elbow Method </a:t>
            </a:r>
            <a:endParaRPr>
              <a:highlight>
                <a:schemeClr val="lt1"/>
              </a:highlight>
            </a:endParaRPr>
          </a:p>
          <a:p>
            <a:pPr indent="-311150" lvl="0" marL="457200" rtl="0" algn="l">
              <a:spcBef>
                <a:spcPts val="1500"/>
              </a:spcBef>
              <a:spcAft>
                <a:spcPts val="0"/>
              </a:spcAft>
              <a:buClr>
                <a:schemeClr val="accent1"/>
              </a:buClr>
              <a:buSzPts val="1300"/>
              <a:buFont typeface="Lato"/>
              <a:buChar char="●"/>
            </a:pPr>
            <a:r>
              <a:rPr lang="en">
                <a:highlight>
                  <a:schemeClr val="lt1"/>
                </a:highlight>
              </a:rPr>
              <a:t>Plotting the sum of squared distances (SSE) of each point to its assigned cluster centroid against the number of clusters.</a:t>
            </a:r>
            <a:endParaRPr>
              <a:highlight>
                <a:schemeClr val="lt1"/>
              </a:highlight>
            </a:endParaRPr>
          </a:p>
          <a:p>
            <a:pPr indent="-311150" lvl="0" marL="457200" rtl="0" algn="l">
              <a:spcBef>
                <a:spcPts val="0"/>
              </a:spcBef>
              <a:spcAft>
                <a:spcPts val="0"/>
              </a:spcAft>
              <a:buClr>
                <a:schemeClr val="accent1"/>
              </a:buClr>
              <a:buSzPts val="1300"/>
              <a:buFont typeface="Lato"/>
              <a:buChar char="●"/>
            </a:pPr>
            <a:r>
              <a:rPr lang="en">
                <a:highlight>
                  <a:schemeClr val="lt1"/>
                </a:highlight>
              </a:rPr>
              <a:t>When the SSE curves starts to form an “elbow” on the graph usually marks the optimal number of clusters</a:t>
            </a:r>
            <a:endParaRPr>
              <a:highlight>
                <a:schemeClr val="lt1"/>
              </a:highlight>
            </a:endParaRPr>
          </a:p>
          <a:p>
            <a:pPr indent="-311150" lvl="0" marL="457200" rtl="0" algn="l">
              <a:spcBef>
                <a:spcPts val="0"/>
              </a:spcBef>
              <a:spcAft>
                <a:spcPts val="0"/>
              </a:spcAft>
              <a:buClr>
                <a:schemeClr val="accent1"/>
              </a:buClr>
              <a:buSzPts val="1300"/>
              <a:buFont typeface="Lato"/>
              <a:buChar char="●"/>
            </a:pPr>
            <a:r>
              <a:rPr lang="en">
                <a:highlight>
                  <a:schemeClr val="lt1"/>
                </a:highlight>
              </a:rPr>
              <a:t>Here 3 is our optimal number of clusters</a:t>
            </a:r>
            <a:endParaRPr>
              <a:highlight>
                <a:schemeClr val="lt1"/>
              </a:highlight>
            </a:endParaRPr>
          </a:p>
          <a:p>
            <a:pPr indent="0" lvl="0" marL="0" rtl="0" algn="l">
              <a:spcBef>
                <a:spcPts val="0"/>
              </a:spcBef>
              <a:spcAft>
                <a:spcPts val="1200"/>
              </a:spcAft>
              <a:buNone/>
            </a:pPr>
            <a:r>
              <a:t/>
            </a:r>
            <a:endParaRPr b="1"/>
          </a:p>
        </p:txBody>
      </p:sp>
      <p:pic>
        <p:nvPicPr>
          <p:cNvPr id="233" name="Google Shape;233;p35"/>
          <p:cNvPicPr preferRelativeResize="0"/>
          <p:nvPr/>
        </p:nvPicPr>
        <p:blipFill>
          <a:blip r:embed="rId3">
            <a:alphaModFix/>
          </a:blip>
          <a:stretch>
            <a:fillRect/>
          </a:stretch>
        </p:blipFill>
        <p:spPr>
          <a:xfrm>
            <a:off x="4572150" y="1148750"/>
            <a:ext cx="4536274" cy="3653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6"/>
          <p:cNvSpPr txBox="1"/>
          <p:nvPr>
            <p:ph type="title"/>
          </p:nvPr>
        </p:nvSpPr>
        <p:spPr>
          <a:xfrm>
            <a:off x="729450" y="1318650"/>
            <a:ext cx="39675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Choosing Optimal Number of Clusters</a:t>
            </a:r>
            <a:endParaRPr/>
          </a:p>
        </p:txBody>
      </p:sp>
      <p:sp>
        <p:nvSpPr>
          <p:cNvPr id="239" name="Google Shape;239;p36"/>
          <p:cNvSpPr txBox="1"/>
          <p:nvPr>
            <p:ph idx="1" type="body"/>
          </p:nvPr>
        </p:nvSpPr>
        <p:spPr>
          <a:xfrm>
            <a:off x="570225" y="2215725"/>
            <a:ext cx="3842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highlight>
                  <a:schemeClr val="lt1"/>
                </a:highlight>
              </a:rPr>
              <a:t>Method 2: </a:t>
            </a:r>
            <a:r>
              <a:rPr b="1" lang="en">
                <a:highlight>
                  <a:schemeClr val="lt1"/>
                </a:highlight>
              </a:rPr>
              <a:t>Silhouette</a:t>
            </a:r>
            <a:r>
              <a:rPr b="1" lang="en">
                <a:highlight>
                  <a:schemeClr val="lt1"/>
                </a:highlight>
              </a:rPr>
              <a:t> Score</a:t>
            </a:r>
            <a:endParaRPr>
              <a:highlight>
                <a:schemeClr val="lt1"/>
              </a:highlight>
            </a:endParaRPr>
          </a:p>
          <a:p>
            <a:pPr indent="-311150" lvl="0" marL="457200" rtl="0" algn="l">
              <a:spcBef>
                <a:spcPts val="1500"/>
              </a:spcBef>
              <a:spcAft>
                <a:spcPts val="0"/>
              </a:spcAft>
              <a:buClr>
                <a:schemeClr val="accent1"/>
              </a:buClr>
              <a:buSzPts val="1300"/>
              <a:buFont typeface="Lato"/>
              <a:buChar char="●"/>
            </a:pPr>
            <a:r>
              <a:rPr lang="en">
                <a:highlight>
                  <a:schemeClr val="lt1"/>
                </a:highlight>
              </a:rPr>
              <a:t>Measures how well a data point fits into a cluster and how well they are separated from one another</a:t>
            </a:r>
            <a:endParaRPr>
              <a:highlight>
                <a:schemeClr val="lt1"/>
              </a:highlight>
            </a:endParaRPr>
          </a:p>
          <a:p>
            <a:pPr indent="-311150" lvl="0" marL="457200" rtl="0" algn="l">
              <a:spcBef>
                <a:spcPts val="0"/>
              </a:spcBef>
              <a:spcAft>
                <a:spcPts val="0"/>
              </a:spcAft>
              <a:buClr>
                <a:schemeClr val="accent1"/>
              </a:buClr>
              <a:buSzPts val="1300"/>
              <a:buFont typeface="Lato"/>
              <a:buChar char="●"/>
            </a:pPr>
            <a:r>
              <a:rPr lang="en">
                <a:highlight>
                  <a:schemeClr val="lt1"/>
                </a:highlight>
              </a:rPr>
              <a:t>Silhouette score ranges from -1 to 1, with higher values indicating better clustering performance</a:t>
            </a:r>
            <a:endParaRPr>
              <a:highlight>
                <a:schemeClr val="lt1"/>
              </a:highlight>
            </a:endParaRPr>
          </a:p>
          <a:p>
            <a:pPr indent="-311150" lvl="0" marL="457200" rtl="0" algn="l">
              <a:spcBef>
                <a:spcPts val="0"/>
              </a:spcBef>
              <a:spcAft>
                <a:spcPts val="0"/>
              </a:spcAft>
              <a:buClr>
                <a:schemeClr val="accent1"/>
              </a:buClr>
              <a:buSzPts val="1300"/>
              <a:buFont typeface="Lato"/>
              <a:buChar char="●"/>
            </a:pPr>
            <a:r>
              <a:rPr lang="en">
                <a:highlight>
                  <a:schemeClr val="lt1"/>
                </a:highlight>
              </a:rPr>
              <a:t>Here 2 is our optimal amount of cluster so we will proceed with two. </a:t>
            </a:r>
            <a:endParaRPr>
              <a:highlight>
                <a:schemeClr val="lt1"/>
              </a:highlight>
            </a:endParaRPr>
          </a:p>
        </p:txBody>
      </p:sp>
      <p:pic>
        <p:nvPicPr>
          <p:cNvPr id="240" name="Google Shape;240;p36"/>
          <p:cNvPicPr preferRelativeResize="0"/>
          <p:nvPr/>
        </p:nvPicPr>
        <p:blipFill>
          <a:blip r:embed="rId3">
            <a:alphaModFix/>
          </a:blip>
          <a:stretch>
            <a:fillRect/>
          </a:stretch>
        </p:blipFill>
        <p:spPr>
          <a:xfrm>
            <a:off x="4354400" y="1617350"/>
            <a:ext cx="4642200" cy="3103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7"/>
          <p:cNvSpPr txBox="1"/>
          <p:nvPr>
            <p:ph type="title"/>
          </p:nvPr>
        </p:nvSpPr>
        <p:spPr>
          <a:xfrm>
            <a:off x="729450" y="1318650"/>
            <a:ext cx="29679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K Means Clustering - 2 Clusters</a:t>
            </a:r>
            <a:endParaRPr/>
          </a:p>
        </p:txBody>
      </p:sp>
      <p:sp>
        <p:nvSpPr>
          <p:cNvPr id="246" name="Google Shape;246;p37"/>
          <p:cNvSpPr txBox="1"/>
          <p:nvPr>
            <p:ph idx="1" type="body"/>
          </p:nvPr>
        </p:nvSpPr>
        <p:spPr>
          <a:xfrm>
            <a:off x="729450" y="2265600"/>
            <a:ext cx="3240900" cy="20745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Diagram showing the </a:t>
            </a:r>
            <a:r>
              <a:rPr lang="en"/>
              <a:t>relationship</a:t>
            </a:r>
            <a:r>
              <a:rPr lang="en"/>
              <a:t> of total_spent and income between the two clusters</a:t>
            </a:r>
            <a:endParaRPr/>
          </a:p>
        </p:txBody>
      </p:sp>
      <p:pic>
        <p:nvPicPr>
          <p:cNvPr id="247" name="Google Shape;247;p37"/>
          <p:cNvPicPr preferRelativeResize="0"/>
          <p:nvPr/>
        </p:nvPicPr>
        <p:blipFill>
          <a:blip r:embed="rId3">
            <a:alphaModFix/>
          </a:blip>
          <a:stretch>
            <a:fillRect/>
          </a:stretch>
        </p:blipFill>
        <p:spPr>
          <a:xfrm>
            <a:off x="4345650" y="521738"/>
            <a:ext cx="4588700" cy="43502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8"/>
          <p:cNvSpPr txBox="1"/>
          <p:nvPr>
            <p:ph type="title"/>
          </p:nvPr>
        </p:nvSpPr>
        <p:spPr>
          <a:xfrm>
            <a:off x="729450" y="1318650"/>
            <a:ext cx="29679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Income Cluster Comparison</a:t>
            </a:r>
            <a:endParaRPr/>
          </a:p>
        </p:txBody>
      </p:sp>
      <p:sp>
        <p:nvSpPr>
          <p:cNvPr id="253" name="Google Shape;253;p38"/>
          <p:cNvSpPr txBox="1"/>
          <p:nvPr>
            <p:ph idx="1" type="body"/>
          </p:nvPr>
        </p:nvSpPr>
        <p:spPr>
          <a:xfrm>
            <a:off x="729450" y="2265600"/>
            <a:ext cx="3240900" cy="20745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Diagram reveals Cluster 2 has a much more smaller density of Income when compared to Cluster 1</a:t>
            </a:r>
            <a:endParaRPr/>
          </a:p>
        </p:txBody>
      </p:sp>
      <p:pic>
        <p:nvPicPr>
          <p:cNvPr id="254" name="Google Shape;254;p38"/>
          <p:cNvPicPr preferRelativeResize="0"/>
          <p:nvPr/>
        </p:nvPicPr>
        <p:blipFill>
          <a:blip r:embed="rId3">
            <a:alphaModFix/>
          </a:blip>
          <a:stretch>
            <a:fillRect/>
          </a:stretch>
        </p:blipFill>
        <p:spPr>
          <a:xfrm>
            <a:off x="4049975" y="1141875"/>
            <a:ext cx="4868850" cy="388992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9"/>
          <p:cNvSpPr txBox="1"/>
          <p:nvPr>
            <p:ph type="title"/>
          </p:nvPr>
        </p:nvSpPr>
        <p:spPr>
          <a:xfrm>
            <a:off x="729450" y="1318650"/>
            <a:ext cx="29679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Total Spent</a:t>
            </a:r>
            <a:r>
              <a:rPr lang="en"/>
              <a:t> Cluster Comparison</a:t>
            </a:r>
            <a:endParaRPr/>
          </a:p>
        </p:txBody>
      </p:sp>
      <p:sp>
        <p:nvSpPr>
          <p:cNvPr id="260" name="Google Shape;260;p39"/>
          <p:cNvSpPr txBox="1"/>
          <p:nvPr>
            <p:ph idx="1" type="body"/>
          </p:nvPr>
        </p:nvSpPr>
        <p:spPr>
          <a:xfrm>
            <a:off x="729450" y="2265600"/>
            <a:ext cx="3240900" cy="20745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Diagram reveals Cluster 1 has a much larger Total_Spent density when in between 0 and 500, and everything past is slightly larger than Cluster 2’s density </a:t>
            </a:r>
            <a:endParaRPr/>
          </a:p>
        </p:txBody>
      </p:sp>
      <p:pic>
        <p:nvPicPr>
          <p:cNvPr id="261" name="Google Shape;261;p39"/>
          <p:cNvPicPr preferRelativeResize="0"/>
          <p:nvPr/>
        </p:nvPicPr>
        <p:blipFill>
          <a:blip r:embed="rId3">
            <a:alphaModFix/>
          </a:blip>
          <a:stretch>
            <a:fillRect/>
          </a:stretch>
        </p:blipFill>
        <p:spPr>
          <a:xfrm>
            <a:off x="4020400" y="1318650"/>
            <a:ext cx="4868850" cy="371311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Unpaired T-test</a:t>
            </a:r>
            <a:endParaRPr/>
          </a:p>
        </p:txBody>
      </p:sp>
      <p:sp>
        <p:nvSpPr>
          <p:cNvPr id="267" name="Google Shape;267;p40"/>
          <p:cNvSpPr txBox="1"/>
          <p:nvPr>
            <p:ph idx="1" type="body"/>
          </p:nvPr>
        </p:nvSpPr>
        <p:spPr>
          <a:xfrm>
            <a:off x="729450" y="2078875"/>
            <a:ext cx="38424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T-test </a:t>
            </a:r>
            <a:r>
              <a:rPr lang="en"/>
              <a:t>between</a:t>
            </a:r>
            <a:r>
              <a:rPr lang="en"/>
              <a:t> the numeric columns of Cluster 1 and Cluster 2 in order to check for differences </a:t>
            </a:r>
            <a:r>
              <a:rPr lang="en"/>
              <a:t>between</a:t>
            </a:r>
            <a:r>
              <a:rPr lang="en"/>
              <a:t> the two to validate our results using alpha = 0.05</a:t>
            </a:r>
            <a:endParaRPr/>
          </a:p>
          <a:p>
            <a:pPr indent="-311150" lvl="0" marL="457200" rtl="0" algn="l">
              <a:spcBef>
                <a:spcPts val="0"/>
              </a:spcBef>
              <a:spcAft>
                <a:spcPts val="0"/>
              </a:spcAft>
              <a:buSzPts val="1300"/>
              <a:buChar char="●"/>
            </a:pPr>
            <a:r>
              <a:rPr lang="en"/>
              <a:t>Only Income, Children, Meat, Fish, Catalog Purchases, and Total Spent rejected the null hypothesis</a:t>
            </a:r>
            <a:endParaRPr/>
          </a:p>
        </p:txBody>
      </p:sp>
      <p:pic>
        <p:nvPicPr>
          <p:cNvPr id="268" name="Google Shape;268;p40"/>
          <p:cNvPicPr preferRelativeResize="0"/>
          <p:nvPr/>
        </p:nvPicPr>
        <p:blipFill>
          <a:blip r:embed="rId3">
            <a:alphaModFix/>
          </a:blip>
          <a:stretch>
            <a:fillRect/>
          </a:stretch>
        </p:blipFill>
        <p:spPr>
          <a:xfrm>
            <a:off x="5222388" y="632850"/>
            <a:ext cx="3362325" cy="685800"/>
          </a:xfrm>
          <a:prstGeom prst="rect">
            <a:avLst/>
          </a:prstGeom>
          <a:noFill/>
          <a:ln>
            <a:noFill/>
          </a:ln>
        </p:spPr>
      </p:pic>
      <p:pic>
        <p:nvPicPr>
          <p:cNvPr id="269" name="Google Shape;269;p40"/>
          <p:cNvPicPr preferRelativeResize="0"/>
          <p:nvPr/>
        </p:nvPicPr>
        <p:blipFill>
          <a:blip r:embed="rId4">
            <a:alphaModFix/>
          </a:blip>
          <a:stretch>
            <a:fillRect/>
          </a:stretch>
        </p:blipFill>
        <p:spPr>
          <a:xfrm>
            <a:off x="5222400" y="1318650"/>
            <a:ext cx="3362325" cy="368578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1"/>
          <p:cNvSpPr txBox="1"/>
          <p:nvPr>
            <p:ph type="title"/>
          </p:nvPr>
        </p:nvSpPr>
        <p:spPr>
          <a:xfrm>
            <a:off x="729450" y="1318650"/>
            <a:ext cx="4446300" cy="84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Chi Square Test of </a:t>
            </a:r>
            <a:r>
              <a:rPr lang="en"/>
              <a:t>Homogeneity</a:t>
            </a:r>
            <a:endParaRPr/>
          </a:p>
        </p:txBody>
      </p:sp>
      <p:sp>
        <p:nvSpPr>
          <p:cNvPr id="275" name="Google Shape;275;p41"/>
          <p:cNvSpPr txBox="1"/>
          <p:nvPr>
            <p:ph idx="1" type="body"/>
          </p:nvPr>
        </p:nvSpPr>
        <p:spPr>
          <a:xfrm>
            <a:off x="729450" y="2249475"/>
            <a:ext cx="38424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Instead of numeric variables for the T-Test, we wish to test whether or not the categorical variables come from the same population, meaning if there is a difference between the two.</a:t>
            </a:r>
            <a:endParaRPr/>
          </a:p>
          <a:p>
            <a:pPr indent="-311150" lvl="0" marL="457200" rtl="0" algn="l">
              <a:spcBef>
                <a:spcPts val="0"/>
              </a:spcBef>
              <a:spcAft>
                <a:spcPts val="0"/>
              </a:spcAft>
              <a:buSzPts val="1300"/>
              <a:buChar char="●"/>
            </a:pPr>
            <a:r>
              <a:rPr lang="en"/>
              <a:t>Using alpha = 0.05</a:t>
            </a:r>
            <a:endParaRPr/>
          </a:p>
          <a:p>
            <a:pPr indent="0" lvl="0" marL="0" rtl="0" algn="l">
              <a:spcBef>
                <a:spcPts val="1200"/>
              </a:spcBef>
              <a:spcAft>
                <a:spcPts val="1200"/>
              </a:spcAft>
              <a:buNone/>
            </a:pPr>
            <a:r>
              <a:t/>
            </a:r>
            <a:endParaRPr/>
          </a:p>
        </p:txBody>
      </p:sp>
      <p:pic>
        <p:nvPicPr>
          <p:cNvPr id="276" name="Google Shape;276;p41"/>
          <p:cNvPicPr preferRelativeResize="0"/>
          <p:nvPr/>
        </p:nvPicPr>
        <p:blipFill>
          <a:blip r:embed="rId3">
            <a:alphaModFix/>
          </a:blip>
          <a:stretch>
            <a:fillRect/>
          </a:stretch>
        </p:blipFill>
        <p:spPr>
          <a:xfrm>
            <a:off x="5175750" y="1843325"/>
            <a:ext cx="3663450" cy="660165"/>
          </a:xfrm>
          <a:prstGeom prst="rect">
            <a:avLst/>
          </a:prstGeom>
          <a:noFill/>
          <a:ln>
            <a:noFill/>
          </a:ln>
        </p:spPr>
      </p:pic>
      <p:pic>
        <p:nvPicPr>
          <p:cNvPr id="277" name="Google Shape;277;p41"/>
          <p:cNvPicPr preferRelativeResize="0"/>
          <p:nvPr/>
        </p:nvPicPr>
        <p:blipFill>
          <a:blip r:embed="rId4">
            <a:alphaModFix/>
          </a:blip>
          <a:stretch>
            <a:fillRect/>
          </a:stretch>
        </p:blipFill>
        <p:spPr>
          <a:xfrm>
            <a:off x="5735875" y="2571740"/>
            <a:ext cx="2543175" cy="809625"/>
          </a:xfrm>
          <a:prstGeom prst="rect">
            <a:avLst/>
          </a:prstGeom>
          <a:noFill/>
          <a:ln>
            <a:noFill/>
          </a:ln>
        </p:spPr>
      </p:pic>
      <p:pic>
        <p:nvPicPr>
          <p:cNvPr id="278" name="Google Shape;278;p41"/>
          <p:cNvPicPr preferRelativeResize="0"/>
          <p:nvPr/>
        </p:nvPicPr>
        <p:blipFill>
          <a:blip r:embed="rId5">
            <a:alphaModFix/>
          </a:blip>
          <a:stretch>
            <a:fillRect/>
          </a:stretch>
        </p:blipFill>
        <p:spPr>
          <a:xfrm>
            <a:off x="5726363" y="3507475"/>
            <a:ext cx="2562225" cy="8477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Table of Contents </a:t>
            </a:r>
            <a:endParaRPr/>
          </a:p>
        </p:txBody>
      </p:sp>
      <p:sp>
        <p:nvSpPr>
          <p:cNvPr id="101" name="Google Shape;101;p15"/>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SzPts val="1500"/>
              <a:buAutoNum type="arabicPeriod"/>
            </a:pPr>
            <a:r>
              <a:rPr lang="en" sz="1500"/>
              <a:t>Dataset </a:t>
            </a:r>
            <a:endParaRPr sz="1500"/>
          </a:p>
          <a:p>
            <a:pPr indent="-323850" lvl="0" marL="457200" rtl="0" algn="l">
              <a:spcBef>
                <a:spcPts val="0"/>
              </a:spcBef>
              <a:spcAft>
                <a:spcPts val="0"/>
              </a:spcAft>
              <a:buSzPts val="1500"/>
              <a:buAutoNum type="arabicPeriod"/>
            </a:pPr>
            <a:r>
              <a:rPr lang="en" sz="1500"/>
              <a:t>Exploratory Data Analysis</a:t>
            </a:r>
            <a:endParaRPr sz="1500"/>
          </a:p>
          <a:p>
            <a:pPr indent="-323850" lvl="0" marL="457200" rtl="0" algn="l">
              <a:spcBef>
                <a:spcPts val="0"/>
              </a:spcBef>
              <a:spcAft>
                <a:spcPts val="0"/>
              </a:spcAft>
              <a:buSzPts val="1500"/>
              <a:buAutoNum type="arabicPeriod"/>
            </a:pPr>
            <a:r>
              <a:rPr lang="en" sz="1500"/>
              <a:t>Research Question #1</a:t>
            </a:r>
            <a:endParaRPr sz="1500"/>
          </a:p>
          <a:p>
            <a:pPr indent="-323850" lvl="0" marL="457200" rtl="0" algn="l">
              <a:spcBef>
                <a:spcPts val="0"/>
              </a:spcBef>
              <a:spcAft>
                <a:spcPts val="0"/>
              </a:spcAft>
              <a:buSzPts val="1500"/>
              <a:buAutoNum type="arabicPeriod"/>
            </a:pPr>
            <a:r>
              <a:rPr lang="en" sz="1500"/>
              <a:t>Statistical Technique  (Clustering)</a:t>
            </a:r>
            <a:endParaRPr sz="1500"/>
          </a:p>
          <a:p>
            <a:pPr indent="-323850" lvl="0" marL="457200" rtl="0" algn="l">
              <a:spcBef>
                <a:spcPts val="0"/>
              </a:spcBef>
              <a:spcAft>
                <a:spcPts val="0"/>
              </a:spcAft>
              <a:buSzPts val="1500"/>
              <a:buAutoNum type="arabicPeriod"/>
            </a:pPr>
            <a:r>
              <a:rPr lang="en" sz="1500"/>
              <a:t>Research Question #2</a:t>
            </a:r>
            <a:endParaRPr sz="1500"/>
          </a:p>
          <a:p>
            <a:pPr indent="-323850" lvl="0" marL="457200" rtl="0" algn="l">
              <a:spcBef>
                <a:spcPts val="0"/>
              </a:spcBef>
              <a:spcAft>
                <a:spcPts val="0"/>
              </a:spcAft>
              <a:buSzPts val="1500"/>
              <a:buAutoNum type="arabicPeriod"/>
            </a:pPr>
            <a:r>
              <a:rPr lang="en" sz="1500"/>
              <a:t>Statistical Technique  (Manova)</a:t>
            </a:r>
            <a:endParaRPr sz="1500"/>
          </a:p>
          <a:p>
            <a:pPr indent="-323850" lvl="0" marL="457200" rtl="0" algn="l">
              <a:spcBef>
                <a:spcPts val="0"/>
              </a:spcBef>
              <a:spcAft>
                <a:spcPts val="0"/>
              </a:spcAft>
              <a:buSzPts val="1500"/>
              <a:buAutoNum type="arabicPeriod"/>
            </a:pPr>
            <a:r>
              <a:rPr lang="en" sz="1500"/>
              <a:t>Results and Conclusion</a:t>
            </a:r>
            <a:endParaRPr sz="15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2"/>
          <p:cNvSpPr txBox="1"/>
          <p:nvPr>
            <p:ph type="title"/>
          </p:nvPr>
        </p:nvSpPr>
        <p:spPr>
          <a:xfrm>
            <a:off x="729450" y="1318650"/>
            <a:ext cx="4446300" cy="84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Chi Square Test of Homogeneity Education</a:t>
            </a:r>
            <a:endParaRPr/>
          </a:p>
        </p:txBody>
      </p:sp>
      <p:sp>
        <p:nvSpPr>
          <p:cNvPr id="284" name="Google Shape;284;p42"/>
          <p:cNvSpPr txBox="1"/>
          <p:nvPr>
            <p:ph idx="1" type="body"/>
          </p:nvPr>
        </p:nvSpPr>
        <p:spPr>
          <a:xfrm>
            <a:off x="729450" y="2249475"/>
            <a:ext cx="3842400" cy="2403000"/>
          </a:xfrm>
          <a:prstGeom prst="rect">
            <a:avLst/>
          </a:prstGeom>
        </p:spPr>
        <p:txBody>
          <a:bodyPr anchorCtr="0" anchor="t" bIns="91425" lIns="91425" spcFirstLastPara="1" rIns="91425" wrap="square" tIns="91425">
            <a:normAutofit/>
          </a:bodyPr>
          <a:lstStyle/>
          <a:p>
            <a:pPr indent="-311150" lvl="0" marL="457200" rtl="0" algn="l">
              <a:lnSpc>
                <a:spcPct val="115000"/>
              </a:lnSpc>
              <a:spcBef>
                <a:spcPts val="0"/>
              </a:spcBef>
              <a:spcAft>
                <a:spcPts val="0"/>
              </a:spcAft>
              <a:buSzPts val="1300"/>
              <a:buChar char="●"/>
            </a:pPr>
            <a:r>
              <a:rPr lang="en"/>
              <a:t>We </a:t>
            </a:r>
            <a:r>
              <a:rPr lang="en"/>
              <a:t>received</a:t>
            </a:r>
            <a:r>
              <a:rPr lang="en"/>
              <a:t> a value of p = 0.0</a:t>
            </a:r>
            <a:r>
              <a:rPr lang="en"/>
              <a:t>61 and since it is larger than our alpha = 0.05 we </a:t>
            </a:r>
            <a:r>
              <a:rPr lang="en"/>
              <a:t>fail to reject the null hypothesis and would say the data comes from the same population</a:t>
            </a:r>
            <a:endParaRPr/>
          </a:p>
          <a:p>
            <a:pPr indent="-311150" lvl="0" marL="457200" rtl="0" algn="l">
              <a:lnSpc>
                <a:spcPct val="115000"/>
              </a:lnSpc>
              <a:spcBef>
                <a:spcPts val="0"/>
              </a:spcBef>
              <a:spcAft>
                <a:spcPts val="0"/>
              </a:spcAft>
              <a:buSzPts val="1300"/>
              <a:buChar char="●"/>
            </a:pPr>
            <a:r>
              <a:rPr lang="en"/>
              <a:t>P-value of = 0.061 near borderline</a:t>
            </a:r>
            <a:endParaRPr/>
          </a:p>
          <a:p>
            <a:pPr indent="-311150" lvl="0" marL="457200" rtl="0" algn="l">
              <a:lnSpc>
                <a:spcPct val="115000"/>
              </a:lnSpc>
              <a:spcBef>
                <a:spcPts val="0"/>
              </a:spcBef>
              <a:spcAft>
                <a:spcPts val="0"/>
              </a:spcAft>
              <a:buSzPts val="1300"/>
              <a:buChar char="●"/>
            </a:pPr>
            <a:r>
              <a:rPr lang="en"/>
              <a:t>Some </a:t>
            </a:r>
            <a:r>
              <a:rPr lang="en"/>
              <a:t>possibilities</a:t>
            </a:r>
            <a:r>
              <a:rPr lang="en"/>
              <a:t> include the number of observations were similar in both of the clusters </a:t>
            </a:r>
            <a:endParaRPr/>
          </a:p>
          <a:p>
            <a:pPr indent="0" lvl="0" marL="0" rtl="0" algn="l">
              <a:spcBef>
                <a:spcPts val="1200"/>
              </a:spcBef>
              <a:spcAft>
                <a:spcPts val="1200"/>
              </a:spcAft>
              <a:buNone/>
            </a:pPr>
            <a:r>
              <a:t/>
            </a:r>
            <a:endParaRPr/>
          </a:p>
        </p:txBody>
      </p:sp>
      <p:pic>
        <p:nvPicPr>
          <p:cNvPr id="285" name="Google Shape;285;p42"/>
          <p:cNvPicPr preferRelativeResize="0"/>
          <p:nvPr/>
        </p:nvPicPr>
        <p:blipFill>
          <a:blip r:embed="rId3">
            <a:alphaModFix/>
          </a:blip>
          <a:stretch>
            <a:fillRect/>
          </a:stretch>
        </p:blipFill>
        <p:spPr>
          <a:xfrm>
            <a:off x="4719850" y="1558675"/>
            <a:ext cx="4159549" cy="32999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3"/>
          <p:cNvSpPr txBox="1"/>
          <p:nvPr>
            <p:ph type="title"/>
          </p:nvPr>
        </p:nvSpPr>
        <p:spPr>
          <a:xfrm>
            <a:off x="427500" y="1318650"/>
            <a:ext cx="4446300" cy="84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Chi Square Test of Homogeneity Marital Status</a:t>
            </a:r>
            <a:endParaRPr/>
          </a:p>
        </p:txBody>
      </p:sp>
      <p:sp>
        <p:nvSpPr>
          <p:cNvPr id="291" name="Google Shape;291;p43"/>
          <p:cNvSpPr txBox="1"/>
          <p:nvPr>
            <p:ph idx="1" type="body"/>
          </p:nvPr>
        </p:nvSpPr>
        <p:spPr>
          <a:xfrm>
            <a:off x="729450" y="2249475"/>
            <a:ext cx="38424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We received a value of p = 0.176 and when compared to our alpha value of 0.05, we would fail to reject the null hypothesis since our p-value is larger</a:t>
            </a:r>
            <a:endParaRPr/>
          </a:p>
          <a:p>
            <a:pPr indent="-311150" lvl="0" marL="457200" rtl="0" algn="l">
              <a:spcBef>
                <a:spcPts val="0"/>
              </a:spcBef>
              <a:spcAft>
                <a:spcPts val="0"/>
              </a:spcAft>
              <a:buSzPts val="1300"/>
              <a:buChar char="●"/>
            </a:pPr>
            <a:r>
              <a:rPr lang="en"/>
              <a:t>We cannot conclude that the data comes from differing populations</a:t>
            </a:r>
            <a:endParaRPr/>
          </a:p>
          <a:p>
            <a:pPr indent="0" lvl="0" marL="0" rtl="0" algn="l">
              <a:spcBef>
                <a:spcPts val="1200"/>
              </a:spcBef>
              <a:spcAft>
                <a:spcPts val="1200"/>
              </a:spcAft>
              <a:buNone/>
            </a:pPr>
            <a:r>
              <a:t/>
            </a:r>
            <a:endParaRPr/>
          </a:p>
        </p:txBody>
      </p:sp>
      <p:pic>
        <p:nvPicPr>
          <p:cNvPr id="292" name="Google Shape;292;p43"/>
          <p:cNvPicPr preferRelativeResize="0"/>
          <p:nvPr/>
        </p:nvPicPr>
        <p:blipFill>
          <a:blip r:embed="rId3">
            <a:alphaModFix/>
          </a:blip>
          <a:stretch>
            <a:fillRect/>
          </a:stretch>
        </p:blipFill>
        <p:spPr>
          <a:xfrm>
            <a:off x="4572000" y="1494450"/>
            <a:ext cx="4176225" cy="331318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Cluster Comparison Findings</a:t>
            </a:r>
            <a:endParaRPr/>
          </a:p>
        </p:txBody>
      </p:sp>
      <p:sp>
        <p:nvSpPr>
          <p:cNvPr id="298" name="Google Shape;298;p44"/>
          <p:cNvSpPr txBox="1"/>
          <p:nvPr>
            <p:ph idx="1" type="body"/>
          </p:nvPr>
        </p:nvSpPr>
        <p:spPr>
          <a:xfrm>
            <a:off x="729450" y="2078875"/>
            <a:ext cx="3842700" cy="22611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a:t>Cluster</a:t>
            </a:r>
            <a:r>
              <a:rPr b="1" lang="en"/>
              <a:t> 1</a:t>
            </a:r>
            <a:endParaRPr b="1"/>
          </a:p>
          <a:p>
            <a:pPr indent="-311150" lvl="0" marL="457200" rtl="0" algn="l">
              <a:spcBef>
                <a:spcPts val="1200"/>
              </a:spcBef>
              <a:spcAft>
                <a:spcPts val="0"/>
              </a:spcAft>
              <a:buSzPts val="1300"/>
              <a:buChar char="●"/>
            </a:pPr>
            <a:r>
              <a:rPr lang="en"/>
              <a:t>Income is greater than Cluster 2</a:t>
            </a:r>
            <a:endParaRPr/>
          </a:p>
          <a:p>
            <a:pPr indent="-311150" lvl="0" marL="457200" rtl="0" algn="l">
              <a:spcBef>
                <a:spcPts val="0"/>
              </a:spcBef>
              <a:spcAft>
                <a:spcPts val="0"/>
              </a:spcAft>
              <a:buSzPts val="1300"/>
              <a:buChar char="●"/>
            </a:pPr>
            <a:r>
              <a:rPr lang="en"/>
              <a:t>Less children</a:t>
            </a:r>
            <a:endParaRPr/>
          </a:p>
          <a:p>
            <a:pPr indent="-311150" lvl="0" marL="457200" rtl="0" algn="l">
              <a:spcBef>
                <a:spcPts val="0"/>
              </a:spcBef>
              <a:spcAft>
                <a:spcPts val="0"/>
              </a:spcAft>
              <a:buSzPts val="1300"/>
              <a:buChar char="●"/>
            </a:pPr>
            <a:r>
              <a:rPr lang="en"/>
              <a:t>Slightly less Education level</a:t>
            </a:r>
            <a:endParaRPr/>
          </a:p>
          <a:p>
            <a:pPr indent="-311150" lvl="0" marL="457200" rtl="0" algn="l">
              <a:spcBef>
                <a:spcPts val="0"/>
              </a:spcBef>
              <a:spcAft>
                <a:spcPts val="0"/>
              </a:spcAft>
              <a:buSzPts val="1300"/>
              <a:buChar char="●"/>
            </a:pPr>
            <a:r>
              <a:rPr lang="en"/>
              <a:t>Spent more on Meats and Fish</a:t>
            </a:r>
            <a:endParaRPr/>
          </a:p>
          <a:p>
            <a:pPr indent="-311150" lvl="0" marL="457200" rtl="0" algn="l">
              <a:spcBef>
                <a:spcPts val="0"/>
              </a:spcBef>
              <a:spcAft>
                <a:spcPts val="0"/>
              </a:spcAft>
              <a:buSzPts val="1300"/>
              <a:buChar char="●"/>
            </a:pPr>
            <a:r>
              <a:rPr lang="en"/>
              <a:t>More catalog purchases</a:t>
            </a:r>
            <a:endParaRPr/>
          </a:p>
          <a:p>
            <a:pPr indent="-311150" lvl="0" marL="457200" rtl="0" algn="l">
              <a:spcBef>
                <a:spcPts val="0"/>
              </a:spcBef>
              <a:spcAft>
                <a:spcPts val="0"/>
              </a:spcAft>
              <a:buSzPts val="1300"/>
              <a:buChar char="●"/>
            </a:pPr>
            <a:r>
              <a:rPr lang="en"/>
              <a:t>Total spent greater than Cluster 2</a:t>
            </a:r>
            <a:endParaRPr/>
          </a:p>
          <a:p>
            <a:pPr indent="-311150" lvl="0" marL="457200" rtl="0" algn="l">
              <a:spcBef>
                <a:spcPts val="0"/>
              </a:spcBef>
              <a:spcAft>
                <a:spcPts val="0"/>
              </a:spcAft>
              <a:buSzPts val="1300"/>
              <a:buChar char="●"/>
            </a:pPr>
            <a:r>
              <a:rPr lang="en"/>
              <a:t>Less people who were single, together, and </a:t>
            </a:r>
            <a:r>
              <a:rPr lang="en"/>
              <a:t>separated</a:t>
            </a:r>
            <a:r>
              <a:rPr lang="en"/>
              <a:t> </a:t>
            </a:r>
            <a:endParaRPr/>
          </a:p>
        </p:txBody>
      </p:sp>
      <p:sp>
        <p:nvSpPr>
          <p:cNvPr id="299" name="Google Shape;299;p44"/>
          <p:cNvSpPr txBox="1"/>
          <p:nvPr>
            <p:ph idx="1" type="body"/>
          </p:nvPr>
        </p:nvSpPr>
        <p:spPr>
          <a:xfrm>
            <a:off x="4572150" y="2078875"/>
            <a:ext cx="3842700" cy="2586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Cluster 2 </a:t>
            </a:r>
            <a:endParaRPr/>
          </a:p>
          <a:p>
            <a:pPr indent="-311150" lvl="0" marL="457200" rtl="0" algn="l">
              <a:spcBef>
                <a:spcPts val="1200"/>
              </a:spcBef>
              <a:spcAft>
                <a:spcPts val="0"/>
              </a:spcAft>
              <a:buSzPts val="1300"/>
              <a:buChar char="●"/>
            </a:pPr>
            <a:r>
              <a:rPr lang="en"/>
              <a:t>Income is smaller than Cluster 1</a:t>
            </a:r>
            <a:endParaRPr/>
          </a:p>
          <a:p>
            <a:pPr indent="-311150" lvl="0" marL="457200" rtl="0" algn="l">
              <a:spcBef>
                <a:spcPts val="0"/>
              </a:spcBef>
              <a:spcAft>
                <a:spcPts val="0"/>
              </a:spcAft>
              <a:buSzPts val="1300"/>
              <a:buChar char="●"/>
            </a:pPr>
            <a:r>
              <a:rPr lang="en"/>
              <a:t>More children</a:t>
            </a:r>
            <a:endParaRPr/>
          </a:p>
          <a:p>
            <a:pPr indent="-311150" lvl="0" marL="457200" rtl="0" algn="l">
              <a:spcBef>
                <a:spcPts val="0"/>
              </a:spcBef>
              <a:spcAft>
                <a:spcPts val="0"/>
              </a:spcAft>
              <a:buSzPts val="1300"/>
              <a:buChar char="●"/>
            </a:pPr>
            <a:r>
              <a:rPr lang="en"/>
              <a:t>Slightly more Education level</a:t>
            </a:r>
            <a:endParaRPr/>
          </a:p>
          <a:p>
            <a:pPr indent="-311150" lvl="0" marL="457200" rtl="0" algn="l">
              <a:spcBef>
                <a:spcPts val="0"/>
              </a:spcBef>
              <a:spcAft>
                <a:spcPts val="0"/>
              </a:spcAft>
              <a:buSzPts val="1300"/>
              <a:buChar char="●"/>
            </a:pPr>
            <a:r>
              <a:rPr lang="en"/>
              <a:t>Spent less on Meats and Fish</a:t>
            </a:r>
            <a:endParaRPr/>
          </a:p>
          <a:p>
            <a:pPr indent="-311150" lvl="0" marL="457200" rtl="0" algn="l">
              <a:spcBef>
                <a:spcPts val="0"/>
              </a:spcBef>
              <a:spcAft>
                <a:spcPts val="0"/>
              </a:spcAft>
              <a:buSzPts val="1300"/>
              <a:buChar char="●"/>
            </a:pPr>
            <a:r>
              <a:rPr lang="en"/>
              <a:t>Less catalog </a:t>
            </a:r>
            <a:r>
              <a:rPr lang="en"/>
              <a:t>purchases</a:t>
            </a:r>
            <a:endParaRPr/>
          </a:p>
          <a:p>
            <a:pPr indent="-311150" lvl="0" marL="457200" rtl="0" algn="l">
              <a:spcBef>
                <a:spcPts val="0"/>
              </a:spcBef>
              <a:spcAft>
                <a:spcPts val="0"/>
              </a:spcAft>
              <a:buSzPts val="1300"/>
              <a:buChar char="●"/>
            </a:pPr>
            <a:r>
              <a:rPr lang="en"/>
              <a:t>Total spent was smaller than Cluster 1</a:t>
            </a:r>
            <a:endParaRPr/>
          </a:p>
          <a:p>
            <a:pPr indent="-311150" lvl="0" marL="457200" rtl="0" algn="l">
              <a:spcBef>
                <a:spcPts val="0"/>
              </a:spcBef>
              <a:spcAft>
                <a:spcPts val="0"/>
              </a:spcAft>
              <a:buSzPts val="1300"/>
              <a:buChar char="●"/>
            </a:pPr>
            <a:r>
              <a:rPr lang="en"/>
              <a:t>More people who were single, together, and </a:t>
            </a:r>
            <a:r>
              <a:rPr lang="en"/>
              <a:t>separated</a:t>
            </a:r>
            <a:r>
              <a:rPr lang="en"/>
              <a:t>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5"/>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Answer to our Question and Further Analysis</a:t>
            </a:r>
            <a:endParaRPr/>
          </a:p>
        </p:txBody>
      </p:sp>
      <p:sp>
        <p:nvSpPr>
          <p:cNvPr id="305" name="Google Shape;305;p45"/>
          <p:cNvSpPr txBox="1"/>
          <p:nvPr>
            <p:ph idx="1" type="body"/>
          </p:nvPr>
        </p:nvSpPr>
        <p:spPr>
          <a:xfrm>
            <a:off x="729450" y="1724325"/>
            <a:ext cx="70509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Now that we found the differences between the two customers, we have found a way to answer our </a:t>
            </a:r>
            <a:r>
              <a:rPr lang="en" sz="1400"/>
              <a:t>original</a:t>
            </a:r>
            <a:r>
              <a:rPr lang="en" sz="1400"/>
              <a:t> research question of how </a:t>
            </a:r>
            <a:r>
              <a:rPr lang="en" sz="1400"/>
              <a:t>to</a:t>
            </a:r>
            <a:r>
              <a:rPr lang="en" sz="1400"/>
              <a:t>  group the customers.  We could group the customers  by Income, Children, Meat, Fish, Catalog Purchases, and Total Spent.</a:t>
            </a:r>
            <a:endParaRPr sz="1400"/>
          </a:p>
          <a:p>
            <a:pPr indent="0" lvl="0" marL="0" rtl="0" algn="l">
              <a:spcBef>
                <a:spcPts val="1200"/>
              </a:spcBef>
              <a:spcAft>
                <a:spcPts val="0"/>
              </a:spcAft>
              <a:buNone/>
            </a:pPr>
            <a:r>
              <a:rPr lang="en" sz="1400"/>
              <a:t>This </a:t>
            </a:r>
            <a:r>
              <a:rPr lang="en" sz="1400"/>
              <a:t>effectively</a:t>
            </a:r>
            <a:r>
              <a:rPr lang="en" sz="1400"/>
              <a:t> answers our first research question of how could we segment </a:t>
            </a:r>
            <a:r>
              <a:rPr lang="en" sz="1400"/>
              <a:t>customers. For example, we could say that the company should target those with less children since they spent more on meats and fish, and had a higher total spent.</a:t>
            </a:r>
            <a:endParaRPr sz="1400"/>
          </a:p>
          <a:p>
            <a:pPr indent="0" lvl="0" marL="0" rtl="0" algn="l">
              <a:spcBef>
                <a:spcPts val="1200"/>
              </a:spcBef>
              <a:spcAft>
                <a:spcPts val="1200"/>
              </a:spcAft>
              <a:buNone/>
            </a:pPr>
            <a:r>
              <a:rPr lang="en" sz="1400"/>
              <a:t>Additionally, as a team we were curious on how we could quantify the effect of some of the variables on the two most important variables, Income and Total Spent, therefore we wanted to test the variables we thought were originally going to be most important, Education and Number of Children</a:t>
            </a:r>
            <a:endParaRPr sz="14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6"/>
          <p:cNvSpPr txBox="1"/>
          <p:nvPr>
            <p:ph type="title"/>
          </p:nvPr>
        </p:nvSpPr>
        <p:spPr>
          <a:xfrm>
            <a:off x="263150" y="674175"/>
            <a:ext cx="7449000" cy="341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4800"/>
              <a:t>Research Question 2:</a:t>
            </a:r>
            <a:endParaRPr sz="4800"/>
          </a:p>
          <a:p>
            <a:pPr indent="0" lvl="0" marL="0" rtl="0" algn="l">
              <a:spcBef>
                <a:spcPts val="0"/>
              </a:spcBef>
              <a:spcAft>
                <a:spcPts val="0"/>
              </a:spcAft>
              <a:buNone/>
            </a:pPr>
            <a:r>
              <a:rPr b="0" lang="en"/>
              <a:t>Can we quantify the impact education and children had on income and spending?</a:t>
            </a:r>
            <a:endParaRPr b="0"/>
          </a:p>
        </p:txBody>
      </p:sp>
      <p:pic>
        <p:nvPicPr>
          <p:cNvPr id="311" name="Google Shape;311;p46"/>
          <p:cNvPicPr preferRelativeResize="0"/>
          <p:nvPr/>
        </p:nvPicPr>
        <p:blipFill>
          <a:blip r:embed="rId3">
            <a:alphaModFix/>
          </a:blip>
          <a:stretch>
            <a:fillRect/>
          </a:stretch>
        </p:blipFill>
        <p:spPr>
          <a:xfrm>
            <a:off x="5972000" y="3276075"/>
            <a:ext cx="2678475" cy="16740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7"/>
          <p:cNvSpPr txBox="1"/>
          <p:nvPr>
            <p:ph type="title"/>
          </p:nvPr>
        </p:nvSpPr>
        <p:spPr>
          <a:xfrm>
            <a:off x="729450" y="1322450"/>
            <a:ext cx="7688400" cy="1518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000"/>
              <a:t>3. Our method (cont):</a:t>
            </a:r>
            <a:endParaRPr sz="4000"/>
          </a:p>
          <a:p>
            <a:pPr indent="0" lvl="0" marL="0" rtl="0" algn="l">
              <a:spcBef>
                <a:spcPts val="0"/>
              </a:spcBef>
              <a:spcAft>
                <a:spcPts val="0"/>
              </a:spcAft>
              <a:buNone/>
            </a:pPr>
            <a:r>
              <a:rPr lang="en" sz="4800"/>
              <a:t>Two-Way</a:t>
            </a:r>
            <a:endParaRPr sz="4800"/>
          </a:p>
          <a:p>
            <a:pPr indent="0" lvl="0" marL="0" rtl="0" algn="l">
              <a:spcBef>
                <a:spcPts val="0"/>
              </a:spcBef>
              <a:spcAft>
                <a:spcPts val="0"/>
              </a:spcAft>
              <a:buNone/>
            </a:pPr>
            <a:r>
              <a:rPr lang="en" sz="4800"/>
              <a:t>MANOVA</a:t>
            </a:r>
            <a:endParaRPr/>
          </a:p>
          <a:p>
            <a:pPr indent="0" lvl="0" marL="0" rtl="0" algn="l">
              <a:spcBef>
                <a:spcPts val="0"/>
              </a:spcBef>
              <a:spcAft>
                <a:spcPts val="0"/>
              </a:spcAft>
              <a:buNone/>
            </a:pPr>
            <a:r>
              <a:t/>
            </a:r>
            <a:endParaRPr/>
          </a:p>
        </p:txBody>
      </p:sp>
      <p:pic>
        <p:nvPicPr>
          <p:cNvPr id="317" name="Google Shape;317;p47"/>
          <p:cNvPicPr preferRelativeResize="0"/>
          <p:nvPr/>
        </p:nvPicPr>
        <p:blipFill>
          <a:blip r:embed="rId3">
            <a:alphaModFix/>
          </a:blip>
          <a:stretch>
            <a:fillRect/>
          </a:stretch>
        </p:blipFill>
        <p:spPr>
          <a:xfrm>
            <a:off x="4779900" y="2093800"/>
            <a:ext cx="3790850" cy="25319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Two-Way </a:t>
            </a:r>
            <a:r>
              <a:rPr lang="en"/>
              <a:t>MANOVA</a:t>
            </a:r>
            <a:endParaRPr/>
          </a:p>
        </p:txBody>
      </p:sp>
      <p:sp>
        <p:nvSpPr>
          <p:cNvPr id="323" name="Google Shape;323;p48"/>
          <p:cNvSpPr txBox="1"/>
          <p:nvPr>
            <p:ph idx="1" type="body"/>
          </p:nvPr>
        </p:nvSpPr>
        <p:spPr>
          <a:xfrm>
            <a:off x="729450" y="2078875"/>
            <a:ext cx="76569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Observations grouped by education level (high school, college degree, and postgraduate degree) and presence of children (binary).</a:t>
            </a:r>
            <a:endParaRPr/>
          </a:p>
          <a:p>
            <a:pPr indent="-311150" lvl="0" marL="457200" rtl="0" algn="l">
              <a:spcBef>
                <a:spcPts val="0"/>
              </a:spcBef>
              <a:spcAft>
                <a:spcPts val="0"/>
              </a:spcAft>
              <a:buSzPts val="1300"/>
              <a:buChar char="-"/>
            </a:pPr>
            <a:r>
              <a:rPr lang="en"/>
              <a:t>6 total groups.</a:t>
            </a:r>
            <a:endParaRPr/>
          </a:p>
          <a:p>
            <a:pPr indent="-311150" lvl="0" marL="457200" rtl="0" algn="l">
              <a:spcBef>
                <a:spcPts val="0"/>
              </a:spcBef>
              <a:spcAft>
                <a:spcPts val="0"/>
              </a:spcAft>
              <a:buSzPts val="1300"/>
              <a:buChar char="-"/>
            </a:pPr>
            <a:r>
              <a:rPr lang="en"/>
              <a:t>Response vector </a:t>
            </a:r>
            <a:r>
              <a:rPr b="1" i="1" lang="en"/>
              <a:t>y </a:t>
            </a:r>
            <a:r>
              <a:rPr lang="en"/>
              <a:t>= </a:t>
            </a:r>
            <a:r>
              <a:rPr lang="en"/>
              <a:t>(</a:t>
            </a:r>
            <a:r>
              <a:rPr i="1" lang="en"/>
              <a:t>y</a:t>
            </a:r>
            <a:r>
              <a:rPr baseline="-25000" i="1" lang="en"/>
              <a:t>1</a:t>
            </a:r>
            <a:r>
              <a:rPr i="1" lang="en"/>
              <a:t>, y</a:t>
            </a:r>
            <a:r>
              <a:rPr baseline="-25000" i="1" lang="en"/>
              <a:t>2</a:t>
            </a:r>
            <a:r>
              <a:rPr lang="en"/>
              <a:t>) with </a:t>
            </a:r>
            <a:r>
              <a:rPr i="1" lang="en"/>
              <a:t>y</a:t>
            </a:r>
            <a:r>
              <a:rPr baseline="-25000" i="1" lang="en"/>
              <a:t>1</a:t>
            </a:r>
            <a:r>
              <a:rPr lang="en"/>
              <a:t> = income and </a:t>
            </a:r>
            <a:r>
              <a:rPr i="1" lang="en"/>
              <a:t>y</a:t>
            </a:r>
            <a:r>
              <a:rPr baseline="-25000" i="1" lang="en"/>
              <a:t>2</a:t>
            </a:r>
            <a:r>
              <a:rPr i="1" lang="en"/>
              <a:t> </a:t>
            </a:r>
            <a:r>
              <a:rPr lang="en"/>
              <a:t>= total spent.</a:t>
            </a:r>
            <a:endParaRPr/>
          </a:p>
          <a:p>
            <a:pPr indent="-311150" lvl="0" marL="457200" rtl="0" algn="l">
              <a:spcBef>
                <a:spcPts val="0"/>
              </a:spcBef>
              <a:spcAft>
                <a:spcPts val="0"/>
              </a:spcAft>
              <a:buSzPts val="1300"/>
              <a:buChar char="-"/>
            </a:pPr>
            <a:r>
              <a:rPr lang="en"/>
              <a:t>H</a:t>
            </a:r>
            <a:r>
              <a:rPr baseline="-25000" lang="en"/>
              <a:t>0</a:t>
            </a:r>
            <a:r>
              <a:rPr lang="en"/>
              <a:t>: </a:t>
            </a:r>
            <a:r>
              <a:rPr b="1" i="1" lang="en"/>
              <a:t>y</a:t>
            </a:r>
            <a:r>
              <a:rPr lang="en"/>
              <a:t> is the same for all six groups vs. H</a:t>
            </a:r>
            <a:r>
              <a:rPr baseline="-25000" lang="en"/>
              <a:t>1</a:t>
            </a:r>
            <a:r>
              <a:rPr lang="en"/>
              <a:t>: </a:t>
            </a:r>
            <a:r>
              <a:rPr b="1" i="1" lang="en"/>
              <a:t>y</a:t>
            </a:r>
            <a:r>
              <a:rPr lang="en"/>
              <a:t> is different in at least two groups.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Post-hoc Tukey's HSD</a:t>
            </a:r>
            <a:endParaRPr/>
          </a:p>
        </p:txBody>
      </p:sp>
      <p:sp>
        <p:nvSpPr>
          <p:cNvPr id="329" name="Google Shape;329;p49"/>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Identifies which groups differ significantly if the null hypothesis of the MANOVA is rejected.</a:t>
            </a:r>
            <a:endParaRPr/>
          </a:p>
          <a:p>
            <a:pPr indent="-311150" lvl="0" marL="457200" rtl="0" algn="l">
              <a:spcBef>
                <a:spcPts val="0"/>
              </a:spcBef>
              <a:spcAft>
                <a:spcPts val="0"/>
              </a:spcAft>
              <a:buSzPts val="1300"/>
              <a:buChar char="-"/>
            </a:pPr>
            <a:r>
              <a:rPr lang="en"/>
              <a:t>Compares each pair of groups and provides a p-value for testing the difference between their response vectors. </a:t>
            </a:r>
            <a:endParaRPr/>
          </a:p>
          <a:p>
            <a:pPr indent="-311150" lvl="0" marL="457200" rtl="0" algn="l">
              <a:spcBef>
                <a:spcPts val="0"/>
              </a:spcBef>
              <a:spcAft>
                <a:spcPts val="0"/>
              </a:spcAft>
              <a:buSzPts val="1300"/>
              <a:buChar char="-"/>
            </a:pPr>
            <a:r>
              <a:rPr lang="en"/>
              <a:t>We expect to see a significant interaction between </a:t>
            </a:r>
            <a:r>
              <a:rPr lang="en"/>
              <a:t>presence</a:t>
            </a:r>
            <a:r>
              <a:rPr lang="en"/>
              <a:t> of children and a lack of college education, and between absence of children and a postgraduate degree.</a:t>
            </a:r>
            <a:endParaRPr/>
          </a:p>
          <a:p>
            <a:pPr indent="0" lvl="0" marL="0" rtl="0" algn="l">
              <a:spcBef>
                <a:spcPts val="1200"/>
              </a:spcBef>
              <a:spcAft>
                <a:spcPts val="120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5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Violation of MANOVA Assumptions</a:t>
            </a:r>
            <a:endParaRPr/>
          </a:p>
        </p:txBody>
      </p:sp>
      <p:sp>
        <p:nvSpPr>
          <p:cNvPr id="335" name="Google Shape;335;p50"/>
          <p:cNvSpPr txBox="1"/>
          <p:nvPr>
            <p:ph idx="1" type="body"/>
          </p:nvPr>
        </p:nvSpPr>
        <p:spPr>
          <a:xfrm>
            <a:off x="729450" y="2078875"/>
            <a:ext cx="47250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The income variable does not meet the assumption of normality.</a:t>
            </a:r>
            <a:endParaRPr/>
          </a:p>
          <a:p>
            <a:pPr indent="-311150" lvl="0" marL="457200" rtl="0" algn="l">
              <a:spcBef>
                <a:spcPts val="0"/>
              </a:spcBef>
              <a:spcAft>
                <a:spcPts val="0"/>
              </a:spcAft>
              <a:buSzPts val="1300"/>
              <a:buChar char="-"/>
            </a:pPr>
            <a:r>
              <a:rPr lang="en"/>
              <a:t>Additionally, neither children nor education satisfy the assumption of </a:t>
            </a:r>
            <a:r>
              <a:rPr lang="en"/>
              <a:t>homogeneous</a:t>
            </a:r>
            <a:r>
              <a:rPr lang="en"/>
              <a:t> variance-covariance.</a:t>
            </a:r>
            <a:endParaRPr/>
          </a:p>
          <a:p>
            <a:pPr indent="0" lvl="0" marL="0" rtl="0" algn="l">
              <a:spcBef>
                <a:spcPts val="1200"/>
              </a:spcBef>
              <a:spcAft>
                <a:spcPts val="1200"/>
              </a:spcAft>
              <a:buNone/>
            </a:pPr>
            <a:r>
              <a:t/>
            </a:r>
            <a:endParaRPr/>
          </a:p>
        </p:txBody>
      </p:sp>
      <p:pic>
        <p:nvPicPr>
          <p:cNvPr id="336" name="Google Shape;336;p50"/>
          <p:cNvPicPr preferRelativeResize="0"/>
          <p:nvPr/>
        </p:nvPicPr>
        <p:blipFill>
          <a:blip r:embed="rId3">
            <a:alphaModFix/>
          </a:blip>
          <a:stretch>
            <a:fillRect/>
          </a:stretch>
        </p:blipFill>
        <p:spPr>
          <a:xfrm>
            <a:off x="6205250" y="717225"/>
            <a:ext cx="2356126" cy="2345075"/>
          </a:xfrm>
          <a:prstGeom prst="rect">
            <a:avLst/>
          </a:prstGeom>
          <a:noFill/>
          <a:ln>
            <a:noFill/>
          </a:ln>
        </p:spPr>
      </p:pic>
      <p:pic>
        <p:nvPicPr>
          <p:cNvPr id="337" name="Google Shape;337;p50"/>
          <p:cNvPicPr preferRelativeResize="0"/>
          <p:nvPr/>
        </p:nvPicPr>
        <p:blipFill>
          <a:blip r:embed="rId4">
            <a:alphaModFix/>
          </a:blip>
          <a:stretch>
            <a:fillRect/>
          </a:stretch>
        </p:blipFill>
        <p:spPr>
          <a:xfrm>
            <a:off x="6040972" y="3143778"/>
            <a:ext cx="2408975" cy="1793522"/>
          </a:xfrm>
          <a:prstGeom prst="rect">
            <a:avLst/>
          </a:prstGeom>
          <a:noFill/>
          <a:ln>
            <a:noFill/>
          </a:ln>
        </p:spPr>
      </p:pic>
      <p:pic>
        <p:nvPicPr>
          <p:cNvPr id="338" name="Google Shape;338;p50"/>
          <p:cNvPicPr preferRelativeResize="0"/>
          <p:nvPr/>
        </p:nvPicPr>
        <p:blipFill>
          <a:blip r:embed="rId5">
            <a:alphaModFix/>
          </a:blip>
          <a:stretch>
            <a:fillRect/>
          </a:stretch>
        </p:blipFill>
        <p:spPr>
          <a:xfrm>
            <a:off x="3520925" y="3839225"/>
            <a:ext cx="2014250" cy="753145"/>
          </a:xfrm>
          <a:prstGeom prst="rect">
            <a:avLst/>
          </a:prstGeom>
          <a:noFill/>
          <a:ln>
            <a:noFill/>
          </a:ln>
        </p:spPr>
      </p:pic>
      <p:pic>
        <p:nvPicPr>
          <p:cNvPr id="339" name="Google Shape;339;p50"/>
          <p:cNvPicPr preferRelativeResize="0"/>
          <p:nvPr/>
        </p:nvPicPr>
        <p:blipFill>
          <a:blip r:embed="rId6">
            <a:alphaModFix/>
          </a:blip>
          <a:stretch>
            <a:fillRect/>
          </a:stretch>
        </p:blipFill>
        <p:spPr>
          <a:xfrm>
            <a:off x="1000875" y="3871925"/>
            <a:ext cx="2014250" cy="690741"/>
          </a:xfrm>
          <a:prstGeom prst="rect">
            <a:avLst/>
          </a:prstGeom>
          <a:noFill/>
          <a:ln>
            <a:noFill/>
          </a:ln>
        </p:spPr>
      </p:pic>
      <p:pic>
        <p:nvPicPr>
          <p:cNvPr id="340" name="Google Shape;340;p50"/>
          <p:cNvPicPr preferRelativeResize="0"/>
          <p:nvPr/>
        </p:nvPicPr>
        <p:blipFill>
          <a:blip r:embed="rId7">
            <a:alphaModFix/>
          </a:blip>
          <a:stretch>
            <a:fillRect/>
          </a:stretch>
        </p:blipFill>
        <p:spPr>
          <a:xfrm>
            <a:off x="3520925" y="3391598"/>
            <a:ext cx="2014250" cy="447618"/>
          </a:xfrm>
          <a:prstGeom prst="rect">
            <a:avLst/>
          </a:prstGeom>
          <a:noFill/>
          <a:ln>
            <a:noFill/>
          </a:ln>
        </p:spPr>
      </p:pic>
      <p:pic>
        <p:nvPicPr>
          <p:cNvPr id="341" name="Google Shape;341;p50"/>
          <p:cNvPicPr preferRelativeResize="0"/>
          <p:nvPr/>
        </p:nvPicPr>
        <p:blipFill>
          <a:blip r:embed="rId8">
            <a:alphaModFix/>
          </a:blip>
          <a:stretch>
            <a:fillRect/>
          </a:stretch>
        </p:blipFill>
        <p:spPr>
          <a:xfrm>
            <a:off x="1000877" y="3391602"/>
            <a:ext cx="2065533" cy="4803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5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SAS Code</a:t>
            </a:r>
            <a:endParaRPr/>
          </a:p>
        </p:txBody>
      </p:sp>
      <p:sp>
        <p:nvSpPr>
          <p:cNvPr id="347" name="Google Shape;347;p51"/>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348" name="Google Shape;348;p51"/>
          <p:cNvPicPr preferRelativeResize="0"/>
          <p:nvPr/>
        </p:nvPicPr>
        <p:blipFill>
          <a:blip r:embed="rId3">
            <a:alphaModFix/>
          </a:blip>
          <a:stretch>
            <a:fillRect/>
          </a:stretch>
        </p:blipFill>
        <p:spPr>
          <a:xfrm>
            <a:off x="2015725" y="1891100"/>
            <a:ext cx="5245850" cy="865325"/>
          </a:xfrm>
          <a:prstGeom prst="rect">
            <a:avLst/>
          </a:prstGeom>
          <a:noFill/>
          <a:ln>
            <a:noFill/>
          </a:ln>
        </p:spPr>
      </p:pic>
      <p:pic>
        <p:nvPicPr>
          <p:cNvPr id="349" name="Google Shape;349;p51"/>
          <p:cNvPicPr preferRelativeResize="0"/>
          <p:nvPr/>
        </p:nvPicPr>
        <p:blipFill>
          <a:blip r:embed="rId4">
            <a:alphaModFix/>
          </a:blip>
          <a:stretch>
            <a:fillRect/>
          </a:stretch>
        </p:blipFill>
        <p:spPr>
          <a:xfrm>
            <a:off x="2015725" y="2812300"/>
            <a:ext cx="3533451" cy="766700"/>
          </a:xfrm>
          <a:prstGeom prst="rect">
            <a:avLst/>
          </a:prstGeom>
          <a:noFill/>
          <a:ln>
            <a:noFill/>
          </a:ln>
        </p:spPr>
      </p:pic>
      <p:pic>
        <p:nvPicPr>
          <p:cNvPr id="350" name="Google Shape;350;p51"/>
          <p:cNvPicPr preferRelativeResize="0"/>
          <p:nvPr/>
        </p:nvPicPr>
        <p:blipFill>
          <a:blip r:embed="rId5">
            <a:alphaModFix/>
          </a:blip>
          <a:stretch>
            <a:fillRect/>
          </a:stretch>
        </p:blipFill>
        <p:spPr>
          <a:xfrm>
            <a:off x="2015724" y="3634875"/>
            <a:ext cx="1596075" cy="1397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a:t>
            </a:r>
            <a:endParaRPr/>
          </a:p>
        </p:txBody>
      </p:sp>
      <p:sp>
        <p:nvSpPr>
          <p:cNvPr id="107" name="Google Shape;107;p16"/>
          <p:cNvSpPr txBox="1"/>
          <p:nvPr>
            <p:ph idx="1" type="body"/>
          </p:nvPr>
        </p:nvSpPr>
        <p:spPr>
          <a:xfrm>
            <a:off x="471325" y="2078875"/>
            <a:ext cx="4252500" cy="2261100"/>
          </a:xfrm>
          <a:prstGeom prst="rect">
            <a:avLst/>
          </a:prstGeom>
        </p:spPr>
        <p:txBody>
          <a:bodyPr anchorCtr="0" anchor="t" bIns="91425" lIns="91425" spcFirstLastPara="1" rIns="91425" wrap="square" tIns="91425">
            <a:normAutofit fontScale="92500" lnSpcReduction="10000"/>
          </a:bodyPr>
          <a:lstStyle/>
          <a:p>
            <a:pPr indent="-304958" lvl="0" marL="457200" rtl="0" algn="l">
              <a:lnSpc>
                <a:spcPct val="200000"/>
              </a:lnSpc>
              <a:spcBef>
                <a:spcPts val="0"/>
              </a:spcBef>
              <a:spcAft>
                <a:spcPts val="0"/>
              </a:spcAft>
              <a:buSzPct val="100000"/>
              <a:buChar char="●"/>
            </a:pPr>
            <a:r>
              <a:rPr lang="en"/>
              <a:t>Dataset is from Kaggle.com</a:t>
            </a:r>
            <a:endParaRPr/>
          </a:p>
          <a:p>
            <a:pPr indent="-304958" lvl="0" marL="457200" rtl="0" algn="l">
              <a:lnSpc>
                <a:spcPct val="200000"/>
              </a:lnSpc>
              <a:spcBef>
                <a:spcPts val="0"/>
              </a:spcBef>
              <a:spcAft>
                <a:spcPts val="0"/>
              </a:spcAft>
              <a:buSzPct val="100000"/>
              <a:buChar char="●"/>
            </a:pPr>
            <a:r>
              <a:rPr lang="en"/>
              <a:t>Customer Personality Analysis</a:t>
            </a:r>
            <a:endParaRPr/>
          </a:p>
          <a:p>
            <a:pPr indent="-304958" lvl="0" marL="457200" rtl="0" algn="l">
              <a:lnSpc>
                <a:spcPct val="200000"/>
              </a:lnSpc>
              <a:spcBef>
                <a:spcPts val="0"/>
              </a:spcBef>
              <a:spcAft>
                <a:spcPts val="0"/>
              </a:spcAft>
              <a:buSzPct val="100000"/>
              <a:buChar char="●"/>
            </a:pPr>
            <a:r>
              <a:rPr lang="en"/>
              <a:t>29 variables divided into 4 categories (People, Products, Promotion, Place)</a:t>
            </a:r>
            <a:endParaRPr/>
          </a:p>
          <a:p>
            <a:pPr indent="-304958" lvl="0" marL="457200" rtl="0" algn="l">
              <a:lnSpc>
                <a:spcPct val="200000"/>
              </a:lnSpc>
              <a:spcBef>
                <a:spcPts val="0"/>
              </a:spcBef>
              <a:spcAft>
                <a:spcPts val="0"/>
              </a:spcAft>
              <a:buSzPct val="100000"/>
              <a:buChar char="●"/>
            </a:pPr>
            <a:r>
              <a:rPr lang="en"/>
              <a:t>2,240 observations</a:t>
            </a:r>
            <a:endParaRPr/>
          </a:p>
          <a:p>
            <a:pPr indent="0" lvl="0" marL="0" rtl="0" algn="l">
              <a:spcBef>
                <a:spcPts val="1200"/>
              </a:spcBef>
              <a:spcAft>
                <a:spcPts val="1200"/>
              </a:spcAft>
              <a:buNone/>
            </a:pPr>
            <a:r>
              <a:t/>
            </a:r>
            <a:endParaRPr/>
          </a:p>
        </p:txBody>
      </p:sp>
      <p:pic>
        <p:nvPicPr>
          <p:cNvPr id="108" name="Google Shape;108;p16"/>
          <p:cNvPicPr preferRelativeResize="0"/>
          <p:nvPr/>
        </p:nvPicPr>
        <p:blipFill>
          <a:blip r:embed="rId3">
            <a:alphaModFix/>
          </a:blip>
          <a:stretch>
            <a:fillRect/>
          </a:stretch>
        </p:blipFill>
        <p:spPr>
          <a:xfrm>
            <a:off x="5105700" y="1164950"/>
            <a:ext cx="3857249" cy="2671785"/>
          </a:xfrm>
          <a:prstGeom prst="rect">
            <a:avLst/>
          </a:prstGeom>
          <a:noFill/>
          <a:ln>
            <a:noFill/>
          </a:ln>
          <a:effectLst>
            <a:outerShdw blurRad="57150" rotWithShape="0" algn="bl" dir="5400000" dist="19050">
              <a:srgbClr val="000000">
                <a:alpha val="50000"/>
              </a:srgbClr>
            </a:outerShdw>
          </a:effectLst>
        </p:spPr>
      </p:pic>
      <p:pic>
        <p:nvPicPr>
          <p:cNvPr id="109" name="Google Shape;109;p16"/>
          <p:cNvPicPr preferRelativeResize="0"/>
          <p:nvPr/>
        </p:nvPicPr>
        <p:blipFill>
          <a:blip r:embed="rId4">
            <a:alphaModFix/>
          </a:blip>
          <a:stretch>
            <a:fillRect/>
          </a:stretch>
        </p:blipFill>
        <p:spPr>
          <a:xfrm>
            <a:off x="7275214" y="3948000"/>
            <a:ext cx="1687735" cy="6518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5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p:txBody>
      </p:sp>
      <p:pic>
        <p:nvPicPr>
          <p:cNvPr id="356" name="Google Shape;356;p52"/>
          <p:cNvPicPr preferRelativeResize="0"/>
          <p:nvPr/>
        </p:nvPicPr>
        <p:blipFill>
          <a:blip r:embed="rId3">
            <a:alphaModFix/>
          </a:blip>
          <a:stretch>
            <a:fillRect/>
          </a:stretch>
        </p:blipFill>
        <p:spPr>
          <a:xfrm>
            <a:off x="729449" y="1931649"/>
            <a:ext cx="2431200" cy="753100"/>
          </a:xfrm>
          <a:prstGeom prst="rect">
            <a:avLst/>
          </a:prstGeom>
          <a:noFill/>
          <a:ln>
            <a:noFill/>
          </a:ln>
        </p:spPr>
      </p:pic>
      <p:pic>
        <p:nvPicPr>
          <p:cNvPr id="357" name="Google Shape;357;p52"/>
          <p:cNvPicPr preferRelativeResize="0"/>
          <p:nvPr/>
        </p:nvPicPr>
        <p:blipFill>
          <a:blip r:embed="rId4">
            <a:alphaModFix/>
          </a:blip>
          <a:stretch>
            <a:fillRect/>
          </a:stretch>
        </p:blipFill>
        <p:spPr>
          <a:xfrm>
            <a:off x="729450" y="2762562"/>
            <a:ext cx="2431200" cy="749237"/>
          </a:xfrm>
          <a:prstGeom prst="rect">
            <a:avLst/>
          </a:prstGeom>
          <a:noFill/>
          <a:ln>
            <a:noFill/>
          </a:ln>
        </p:spPr>
      </p:pic>
      <p:pic>
        <p:nvPicPr>
          <p:cNvPr id="358" name="Google Shape;358;p52"/>
          <p:cNvPicPr preferRelativeResize="0"/>
          <p:nvPr/>
        </p:nvPicPr>
        <p:blipFill>
          <a:blip r:embed="rId5">
            <a:alphaModFix/>
          </a:blip>
          <a:stretch>
            <a:fillRect/>
          </a:stretch>
        </p:blipFill>
        <p:spPr>
          <a:xfrm>
            <a:off x="729450" y="3794475"/>
            <a:ext cx="2286675" cy="963350"/>
          </a:xfrm>
          <a:prstGeom prst="rect">
            <a:avLst/>
          </a:prstGeom>
          <a:noFill/>
          <a:ln>
            <a:noFill/>
          </a:ln>
        </p:spPr>
      </p:pic>
      <p:pic>
        <p:nvPicPr>
          <p:cNvPr id="359" name="Google Shape;359;p52"/>
          <p:cNvPicPr preferRelativeResize="0"/>
          <p:nvPr/>
        </p:nvPicPr>
        <p:blipFill>
          <a:blip r:embed="rId6">
            <a:alphaModFix/>
          </a:blip>
          <a:stretch>
            <a:fillRect/>
          </a:stretch>
        </p:blipFill>
        <p:spPr>
          <a:xfrm>
            <a:off x="3477875" y="1255475"/>
            <a:ext cx="2191850" cy="1569175"/>
          </a:xfrm>
          <a:prstGeom prst="rect">
            <a:avLst/>
          </a:prstGeom>
          <a:noFill/>
          <a:ln>
            <a:noFill/>
          </a:ln>
        </p:spPr>
      </p:pic>
      <p:pic>
        <p:nvPicPr>
          <p:cNvPr id="360" name="Google Shape;360;p52"/>
          <p:cNvPicPr preferRelativeResize="0"/>
          <p:nvPr/>
        </p:nvPicPr>
        <p:blipFill>
          <a:blip r:embed="rId7">
            <a:alphaModFix/>
          </a:blip>
          <a:stretch>
            <a:fillRect/>
          </a:stretch>
        </p:blipFill>
        <p:spPr>
          <a:xfrm>
            <a:off x="3477875" y="3041025"/>
            <a:ext cx="2210807" cy="1569175"/>
          </a:xfrm>
          <a:prstGeom prst="rect">
            <a:avLst/>
          </a:prstGeom>
          <a:noFill/>
          <a:ln>
            <a:noFill/>
          </a:ln>
        </p:spPr>
      </p:pic>
      <p:pic>
        <p:nvPicPr>
          <p:cNvPr id="361" name="Google Shape;361;p52"/>
          <p:cNvPicPr preferRelativeResize="0"/>
          <p:nvPr/>
        </p:nvPicPr>
        <p:blipFill>
          <a:blip r:embed="rId8">
            <a:alphaModFix/>
          </a:blip>
          <a:stretch>
            <a:fillRect/>
          </a:stretch>
        </p:blipFill>
        <p:spPr>
          <a:xfrm>
            <a:off x="5912727" y="2263523"/>
            <a:ext cx="2780375" cy="1182750"/>
          </a:xfrm>
          <a:prstGeom prst="rect">
            <a:avLst/>
          </a:prstGeom>
          <a:noFill/>
          <a:ln>
            <a:noFill/>
          </a:ln>
        </p:spPr>
      </p:pic>
      <p:sp>
        <p:nvSpPr>
          <p:cNvPr id="362" name="Google Shape;362;p52"/>
          <p:cNvSpPr/>
          <p:nvPr/>
        </p:nvSpPr>
        <p:spPr>
          <a:xfrm>
            <a:off x="2876300" y="2263525"/>
            <a:ext cx="255600" cy="132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52"/>
          <p:cNvSpPr/>
          <p:nvPr/>
        </p:nvSpPr>
        <p:spPr>
          <a:xfrm>
            <a:off x="2876300" y="3092200"/>
            <a:ext cx="255600" cy="132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52"/>
          <p:cNvSpPr/>
          <p:nvPr/>
        </p:nvSpPr>
        <p:spPr>
          <a:xfrm>
            <a:off x="729450" y="4209700"/>
            <a:ext cx="2286600" cy="132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52"/>
          <p:cNvSpPr/>
          <p:nvPr/>
        </p:nvSpPr>
        <p:spPr>
          <a:xfrm>
            <a:off x="729450" y="4500100"/>
            <a:ext cx="2286600" cy="132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52"/>
          <p:cNvSpPr/>
          <p:nvPr/>
        </p:nvSpPr>
        <p:spPr>
          <a:xfrm>
            <a:off x="4308150" y="2480300"/>
            <a:ext cx="328800" cy="157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52"/>
          <p:cNvSpPr/>
          <p:nvPr/>
        </p:nvSpPr>
        <p:spPr>
          <a:xfrm>
            <a:off x="4346250" y="4286500"/>
            <a:ext cx="328800" cy="157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52"/>
          <p:cNvSpPr/>
          <p:nvPr/>
        </p:nvSpPr>
        <p:spPr>
          <a:xfrm>
            <a:off x="5912725" y="3092200"/>
            <a:ext cx="2780400" cy="178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52"/>
          <p:cNvSpPr/>
          <p:nvPr/>
        </p:nvSpPr>
        <p:spPr>
          <a:xfrm>
            <a:off x="5912850" y="2762550"/>
            <a:ext cx="2780400" cy="178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a:t>
            </a:r>
            <a:endParaRPr/>
          </a:p>
        </p:txBody>
      </p:sp>
      <p:sp>
        <p:nvSpPr>
          <p:cNvPr id="375" name="Google Shape;375;p53"/>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Low p-values for the MANOVA show that significant differences exist between our groups in both income and total spent</a:t>
            </a:r>
            <a:endParaRPr/>
          </a:p>
          <a:p>
            <a:pPr indent="-311150" lvl="0" marL="457200" rtl="0" algn="l">
              <a:spcBef>
                <a:spcPts val="0"/>
              </a:spcBef>
              <a:spcAft>
                <a:spcPts val="0"/>
              </a:spcAft>
              <a:buSzPts val="1300"/>
              <a:buChar char="-"/>
            </a:pPr>
            <a:r>
              <a:rPr lang="en"/>
              <a:t>Tukey's HSD shows that, in particular, the difference between childless customers with a postgraduate degree and customers with a children and a high school education is significant.</a:t>
            </a:r>
            <a:endParaRPr/>
          </a:p>
          <a:p>
            <a:pPr indent="-311150" lvl="0" marL="457200" rtl="0" algn="l">
              <a:spcBef>
                <a:spcPts val="0"/>
              </a:spcBef>
              <a:spcAft>
                <a:spcPts val="0"/>
              </a:spcAft>
              <a:buSzPts val="1300"/>
              <a:buChar char="-"/>
            </a:pPr>
            <a:r>
              <a:rPr lang="en"/>
              <a:t>The means table shows that the former make more and spend more than the latter. </a:t>
            </a:r>
            <a:endParaRPr/>
          </a:p>
          <a:p>
            <a:pPr indent="-311150" lvl="0" marL="457200" rtl="0" algn="l">
              <a:spcBef>
                <a:spcPts val="0"/>
              </a:spcBef>
              <a:spcAft>
                <a:spcPts val="0"/>
              </a:spcAft>
              <a:buSzPts val="1300"/>
              <a:buChar char="-"/>
            </a:pPr>
            <a:r>
              <a:rPr lang="en"/>
              <a:t>Lack of multivariate normality and homogenous variance-covariance mean that these results may not be reliable. </a:t>
            </a:r>
            <a:endParaRPr/>
          </a:p>
          <a:p>
            <a:pPr indent="0" lvl="0" marL="0" rtl="0" algn="l">
              <a:spcBef>
                <a:spcPts val="1200"/>
              </a:spcBef>
              <a:spcAft>
                <a:spcPts val="120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Applications</a:t>
            </a:r>
            <a:endParaRPr/>
          </a:p>
        </p:txBody>
      </p:sp>
      <p:sp>
        <p:nvSpPr>
          <p:cNvPr id="381" name="Google Shape;381;p5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We see that customers with children are likely to be on a tighter budget than those without children. Marketers can use this information to more effectively target both groups.</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en"/>
              <a:t>Similarly, if education level is known, targeted advertising can be used to advertise appropriate products to people with more and less education.</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5"/>
          <p:cNvSpPr txBox="1"/>
          <p:nvPr>
            <p:ph type="title"/>
          </p:nvPr>
        </p:nvSpPr>
        <p:spPr>
          <a:xfrm>
            <a:off x="548075" y="1192225"/>
            <a:ext cx="4387800" cy="1828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4800"/>
              <a:t>Our Findings + Conclusion</a:t>
            </a:r>
            <a:endParaRPr b="0"/>
          </a:p>
        </p:txBody>
      </p:sp>
      <p:pic>
        <p:nvPicPr>
          <p:cNvPr id="387" name="Google Shape;387;p55"/>
          <p:cNvPicPr preferRelativeResize="0"/>
          <p:nvPr/>
        </p:nvPicPr>
        <p:blipFill>
          <a:blip r:embed="rId3">
            <a:alphaModFix/>
          </a:blip>
          <a:stretch>
            <a:fillRect/>
          </a:stretch>
        </p:blipFill>
        <p:spPr>
          <a:xfrm>
            <a:off x="4997625" y="1272863"/>
            <a:ext cx="3903324" cy="259776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56"/>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Findings + Conclusion</a:t>
            </a:r>
            <a:endParaRPr/>
          </a:p>
        </p:txBody>
      </p:sp>
      <p:sp>
        <p:nvSpPr>
          <p:cNvPr id="393" name="Google Shape;393;p56"/>
          <p:cNvSpPr txBox="1"/>
          <p:nvPr>
            <p:ph idx="1" type="body"/>
          </p:nvPr>
        </p:nvSpPr>
        <p:spPr>
          <a:xfrm>
            <a:off x="729450" y="2078875"/>
            <a:ext cx="7688700" cy="30645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sz="1400"/>
              <a:t>Research Question 1 “How can we group the customers within the dataset?”</a:t>
            </a:r>
            <a:endParaRPr b="1" sz="1400"/>
          </a:p>
          <a:p>
            <a:pPr indent="-317500" lvl="0" marL="457200" rtl="0" algn="l">
              <a:spcBef>
                <a:spcPts val="1200"/>
              </a:spcBef>
              <a:spcAft>
                <a:spcPts val="0"/>
              </a:spcAft>
              <a:buSzPts val="1400"/>
              <a:buChar char="●"/>
            </a:pPr>
            <a:r>
              <a:rPr lang="en" sz="1400"/>
              <a:t>Through clustering with the </a:t>
            </a:r>
            <a:r>
              <a:rPr lang="en" sz="1400"/>
              <a:t>interest</a:t>
            </a:r>
            <a:r>
              <a:rPr lang="en" sz="1400"/>
              <a:t> of Income and Total Spent, we can group customers by</a:t>
            </a:r>
            <a:r>
              <a:rPr lang="en" sz="1400"/>
              <a:t>, Children, Meat, Fish, Catalog Purchases, Total Spent, and Income.</a:t>
            </a:r>
            <a:endParaRPr sz="1400"/>
          </a:p>
          <a:p>
            <a:pPr indent="0" lvl="0" marL="0" rtl="0" algn="l">
              <a:spcBef>
                <a:spcPts val="1200"/>
              </a:spcBef>
              <a:spcAft>
                <a:spcPts val="0"/>
              </a:spcAft>
              <a:buNone/>
            </a:pPr>
            <a:r>
              <a:rPr b="1" lang="en" sz="1400"/>
              <a:t>Research Question 2 “Can we quantify the impact education and children had on income and spending?”</a:t>
            </a:r>
            <a:endParaRPr b="1" sz="1400"/>
          </a:p>
          <a:p>
            <a:pPr indent="-317500" lvl="0" marL="457200" rtl="0" algn="l">
              <a:spcBef>
                <a:spcPts val="1200"/>
              </a:spcBef>
              <a:spcAft>
                <a:spcPts val="0"/>
              </a:spcAft>
              <a:buSzPts val="1400"/>
              <a:buChar char="●"/>
            </a:pPr>
            <a:r>
              <a:rPr lang="en" sz="1400"/>
              <a:t>Through a two-way manova, we were somewhat able to support and further specify our original findings from clustering that childless customers now with a postgraduate degree versus those customers with children and a education level of high school, shows a significant difference.</a:t>
            </a:r>
            <a:endParaRPr sz="1400"/>
          </a:p>
          <a:p>
            <a:pPr indent="0" lvl="0" marL="0" rtl="0" algn="l">
              <a:spcBef>
                <a:spcPts val="1200"/>
              </a:spcBef>
              <a:spcAft>
                <a:spcPts val="1200"/>
              </a:spcAft>
              <a:buNone/>
            </a:pPr>
            <a:r>
              <a:t/>
            </a:r>
            <a:endParaRPr sz="14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7"/>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7200"/>
              <a:t>Thank you !</a:t>
            </a:r>
            <a:endParaRPr sz="7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 Information People</a:t>
            </a:r>
            <a:endParaRPr/>
          </a:p>
        </p:txBody>
      </p:sp>
      <p:sp>
        <p:nvSpPr>
          <p:cNvPr id="115" name="Google Shape;115;p17"/>
          <p:cNvSpPr txBox="1"/>
          <p:nvPr>
            <p:ph idx="1" type="body"/>
          </p:nvPr>
        </p:nvSpPr>
        <p:spPr>
          <a:xfrm>
            <a:off x="729450" y="2078875"/>
            <a:ext cx="7688700" cy="24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C4043"/>
                </a:solidFill>
              </a:rPr>
              <a:t>People</a:t>
            </a:r>
            <a:endParaRPr b="1" sz="1200">
              <a:solidFill>
                <a:srgbClr val="3C4043"/>
              </a:solidFill>
            </a:endParaRPr>
          </a:p>
          <a:p>
            <a:pPr indent="-304800" lvl="0" marL="533400" rtl="0" algn="l">
              <a:spcBef>
                <a:spcPts val="1500"/>
              </a:spcBef>
              <a:spcAft>
                <a:spcPts val="0"/>
              </a:spcAft>
              <a:buClr>
                <a:srgbClr val="3C4043"/>
              </a:buClr>
              <a:buSzPts val="1200"/>
              <a:buFont typeface="Lato"/>
              <a:buChar char="●"/>
            </a:pPr>
            <a:r>
              <a:rPr lang="en" sz="1200">
                <a:solidFill>
                  <a:srgbClr val="3C4043"/>
                </a:solidFill>
              </a:rPr>
              <a:t>ID: Customer's unique identifier</a:t>
            </a:r>
            <a:endParaRPr sz="1200">
              <a:solidFill>
                <a:srgbClr val="3C4043"/>
              </a:solidFill>
            </a:endParaRPr>
          </a:p>
          <a:p>
            <a:pPr indent="-304800" lvl="0" marL="533400" rtl="0" algn="l">
              <a:spcBef>
                <a:spcPts val="0"/>
              </a:spcBef>
              <a:spcAft>
                <a:spcPts val="0"/>
              </a:spcAft>
              <a:buClr>
                <a:srgbClr val="3C4043"/>
              </a:buClr>
              <a:buSzPts val="1200"/>
              <a:buFont typeface="Lato"/>
              <a:buChar char="●"/>
            </a:pPr>
            <a:r>
              <a:rPr lang="en" sz="1200">
                <a:solidFill>
                  <a:srgbClr val="3C4043"/>
                </a:solidFill>
              </a:rPr>
              <a:t>Year_Birth: Customer's birth year</a:t>
            </a:r>
            <a:endParaRPr sz="1200">
              <a:solidFill>
                <a:srgbClr val="3C4043"/>
              </a:solidFill>
            </a:endParaRPr>
          </a:p>
          <a:p>
            <a:pPr indent="-304800" lvl="0" marL="533400" rtl="0" algn="l">
              <a:spcBef>
                <a:spcPts val="0"/>
              </a:spcBef>
              <a:spcAft>
                <a:spcPts val="0"/>
              </a:spcAft>
              <a:buClr>
                <a:srgbClr val="3C4043"/>
              </a:buClr>
              <a:buSzPts val="1200"/>
              <a:buFont typeface="Lato"/>
              <a:buChar char="●"/>
            </a:pPr>
            <a:r>
              <a:rPr lang="en" sz="1200">
                <a:solidFill>
                  <a:srgbClr val="3C4043"/>
                </a:solidFill>
              </a:rPr>
              <a:t>Education: Customer's education level</a:t>
            </a:r>
            <a:endParaRPr sz="1200">
              <a:solidFill>
                <a:srgbClr val="3C4043"/>
              </a:solidFill>
            </a:endParaRPr>
          </a:p>
          <a:p>
            <a:pPr indent="-304800" lvl="0" marL="533400" rtl="0" algn="l">
              <a:spcBef>
                <a:spcPts val="0"/>
              </a:spcBef>
              <a:spcAft>
                <a:spcPts val="0"/>
              </a:spcAft>
              <a:buClr>
                <a:srgbClr val="3C4043"/>
              </a:buClr>
              <a:buSzPts val="1200"/>
              <a:buFont typeface="Lato"/>
              <a:buChar char="●"/>
            </a:pPr>
            <a:r>
              <a:rPr lang="en" sz="1200">
                <a:solidFill>
                  <a:srgbClr val="3C4043"/>
                </a:solidFill>
              </a:rPr>
              <a:t>Marital_Status: Customer's marital status</a:t>
            </a:r>
            <a:endParaRPr sz="1200">
              <a:solidFill>
                <a:srgbClr val="3C4043"/>
              </a:solidFill>
            </a:endParaRPr>
          </a:p>
          <a:p>
            <a:pPr indent="-304800" lvl="0" marL="533400" rtl="0" algn="l">
              <a:spcBef>
                <a:spcPts val="0"/>
              </a:spcBef>
              <a:spcAft>
                <a:spcPts val="0"/>
              </a:spcAft>
              <a:buClr>
                <a:srgbClr val="3C4043"/>
              </a:buClr>
              <a:buSzPts val="1200"/>
              <a:buFont typeface="Lato"/>
              <a:buChar char="●"/>
            </a:pPr>
            <a:r>
              <a:rPr lang="en" sz="1200">
                <a:solidFill>
                  <a:srgbClr val="3C4043"/>
                </a:solidFill>
              </a:rPr>
              <a:t>Income: Customer's yearly household income</a:t>
            </a:r>
            <a:endParaRPr sz="1200">
              <a:solidFill>
                <a:srgbClr val="3C4043"/>
              </a:solidFill>
            </a:endParaRPr>
          </a:p>
          <a:p>
            <a:pPr indent="-304800" lvl="0" marL="533400" rtl="0" algn="l">
              <a:spcBef>
                <a:spcPts val="0"/>
              </a:spcBef>
              <a:spcAft>
                <a:spcPts val="0"/>
              </a:spcAft>
              <a:buClr>
                <a:srgbClr val="3C4043"/>
              </a:buClr>
              <a:buSzPts val="1200"/>
              <a:buFont typeface="Lato"/>
              <a:buChar char="●"/>
            </a:pPr>
            <a:r>
              <a:rPr lang="en" sz="1200">
                <a:solidFill>
                  <a:srgbClr val="3C4043"/>
                </a:solidFill>
              </a:rPr>
              <a:t>Kidhome: Number of children in customer's household</a:t>
            </a:r>
            <a:endParaRPr sz="1200">
              <a:solidFill>
                <a:srgbClr val="3C4043"/>
              </a:solidFill>
            </a:endParaRPr>
          </a:p>
          <a:p>
            <a:pPr indent="-304800" lvl="0" marL="533400" rtl="0" algn="l">
              <a:spcBef>
                <a:spcPts val="0"/>
              </a:spcBef>
              <a:spcAft>
                <a:spcPts val="0"/>
              </a:spcAft>
              <a:buClr>
                <a:srgbClr val="3C4043"/>
              </a:buClr>
              <a:buSzPts val="1200"/>
              <a:buFont typeface="Lato"/>
              <a:buChar char="●"/>
            </a:pPr>
            <a:r>
              <a:rPr lang="en" sz="1200">
                <a:solidFill>
                  <a:srgbClr val="3C4043"/>
                </a:solidFill>
              </a:rPr>
              <a:t>Teenhome: Number of teenagers in customer's household</a:t>
            </a:r>
            <a:endParaRPr sz="1200">
              <a:solidFill>
                <a:srgbClr val="3C4043"/>
              </a:solidFill>
            </a:endParaRPr>
          </a:p>
          <a:p>
            <a:pPr indent="-304800" lvl="0" marL="533400" rtl="0" algn="l">
              <a:spcBef>
                <a:spcPts val="0"/>
              </a:spcBef>
              <a:spcAft>
                <a:spcPts val="0"/>
              </a:spcAft>
              <a:buClr>
                <a:srgbClr val="3C4043"/>
              </a:buClr>
              <a:buSzPts val="1200"/>
              <a:buFont typeface="Lato"/>
              <a:buChar char="●"/>
            </a:pPr>
            <a:r>
              <a:rPr lang="en" sz="1200">
                <a:solidFill>
                  <a:srgbClr val="3C4043"/>
                </a:solidFill>
              </a:rPr>
              <a:t>Dt_Customer: Date of customer's enrollment with the company</a:t>
            </a:r>
            <a:endParaRPr sz="1200">
              <a:solidFill>
                <a:srgbClr val="3C4043"/>
              </a:solidFill>
            </a:endParaRPr>
          </a:p>
          <a:p>
            <a:pPr indent="-304800" lvl="0" marL="533400" rtl="0" algn="l">
              <a:spcBef>
                <a:spcPts val="0"/>
              </a:spcBef>
              <a:spcAft>
                <a:spcPts val="0"/>
              </a:spcAft>
              <a:buClr>
                <a:srgbClr val="3C4043"/>
              </a:buClr>
              <a:buSzPts val="1200"/>
              <a:buFont typeface="Lato"/>
              <a:buChar char="●"/>
            </a:pPr>
            <a:r>
              <a:rPr lang="en" sz="1200">
                <a:solidFill>
                  <a:srgbClr val="3C4043"/>
                </a:solidFill>
              </a:rPr>
              <a:t>Recency: Number of days since customer's last purchase</a:t>
            </a:r>
            <a:endParaRPr sz="1200">
              <a:solidFill>
                <a:srgbClr val="3C4043"/>
              </a:solidFill>
            </a:endParaRPr>
          </a:p>
          <a:p>
            <a:pPr indent="-304800" lvl="0" marL="533400" rtl="0" algn="l">
              <a:spcBef>
                <a:spcPts val="0"/>
              </a:spcBef>
              <a:spcAft>
                <a:spcPts val="0"/>
              </a:spcAft>
              <a:buClr>
                <a:srgbClr val="3C4043"/>
              </a:buClr>
              <a:buSzPts val="1200"/>
              <a:buFont typeface="Lato"/>
              <a:buChar char="●"/>
            </a:pPr>
            <a:r>
              <a:rPr lang="en" sz="1200">
                <a:solidFill>
                  <a:srgbClr val="3C4043"/>
                </a:solidFill>
              </a:rPr>
              <a:t>Complain: 1 if the customer complained in the last 2 years, 0 otherwise</a:t>
            </a:r>
            <a:endParaRPr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8"/>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 Information Products</a:t>
            </a:r>
            <a:endParaRPr/>
          </a:p>
        </p:txBody>
      </p:sp>
      <p:sp>
        <p:nvSpPr>
          <p:cNvPr id="121" name="Google Shape;121;p18"/>
          <p:cNvSpPr txBox="1"/>
          <p:nvPr>
            <p:ph idx="1" type="body"/>
          </p:nvPr>
        </p:nvSpPr>
        <p:spPr>
          <a:xfrm>
            <a:off x="729450" y="2078875"/>
            <a:ext cx="7688700" cy="24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C4043"/>
                </a:solidFill>
              </a:rPr>
              <a:t>Products</a:t>
            </a:r>
            <a:endParaRPr b="1" sz="1200">
              <a:solidFill>
                <a:srgbClr val="3C4043"/>
              </a:solidFill>
            </a:endParaRPr>
          </a:p>
          <a:p>
            <a:pPr indent="-304800" lvl="0" marL="533400" rtl="0" algn="l">
              <a:spcBef>
                <a:spcPts val="1500"/>
              </a:spcBef>
              <a:spcAft>
                <a:spcPts val="0"/>
              </a:spcAft>
              <a:buClr>
                <a:srgbClr val="3C4043"/>
              </a:buClr>
              <a:buSzPts val="1200"/>
              <a:buFont typeface="Lato"/>
              <a:buChar char="●"/>
            </a:pPr>
            <a:r>
              <a:rPr lang="en" sz="1200">
                <a:solidFill>
                  <a:srgbClr val="3C4043"/>
                </a:solidFill>
              </a:rPr>
              <a:t>MntWines: Amount spent on wine in last 2 years</a:t>
            </a:r>
            <a:endParaRPr sz="1200">
              <a:solidFill>
                <a:srgbClr val="3C4043"/>
              </a:solidFill>
            </a:endParaRPr>
          </a:p>
          <a:p>
            <a:pPr indent="-304800" lvl="0" marL="533400" rtl="0" algn="l">
              <a:spcBef>
                <a:spcPts val="0"/>
              </a:spcBef>
              <a:spcAft>
                <a:spcPts val="0"/>
              </a:spcAft>
              <a:buClr>
                <a:srgbClr val="3C4043"/>
              </a:buClr>
              <a:buSzPts val="1200"/>
              <a:buFont typeface="Lato"/>
              <a:buChar char="●"/>
            </a:pPr>
            <a:r>
              <a:rPr lang="en" sz="1200">
                <a:solidFill>
                  <a:srgbClr val="3C4043"/>
                </a:solidFill>
              </a:rPr>
              <a:t>MntFruits: Amount spent on fruits in last 2 years</a:t>
            </a:r>
            <a:endParaRPr sz="1200">
              <a:solidFill>
                <a:srgbClr val="3C4043"/>
              </a:solidFill>
            </a:endParaRPr>
          </a:p>
          <a:p>
            <a:pPr indent="-304800" lvl="0" marL="533400" rtl="0" algn="l">
              <a:spcBef>
                <a:spcPts val="0"/>
              </a:spcBef>
              <a:spcAft>
                <a:spcPts val="0"/>
              </a:spcAft>
              <a:buClr>
                <a:srgbClr val="3C4043"/>
              </a:buClr>
              <a:buSzPts val="1200"/>
              <a:buFont typeface="Lato"/>
              <a:buChar char="●"/>
            </a:pPr>
            <a:r>
              <a:rPr lang="en" sz="1200">
                <a:solidFill>
                  <a:srgbClr val="3C4043"/>
                </a:solidFill>
              </a:rPr>
              <a:t>MntMeatProducts: Amount spent on meat in last 2 years</a:t>
            </a:r>
            <a:endParaRPr sz="1200">
              <a:solidFill>
                <a:srgbClr val="3C4043"/>
              </a:solidFill>
            </a:endParaRPr>
          </a:p>
          <a:p>
            <a:pPr indent="-304800" lvl="0" marL="533400" rtl="0" algn="l">
              <a:spcBef>
                <a:spcPts val="0"/>
              </a:spcBef>
              <a:spcAft>
                <a:spcPts val="0"/>
              </a:spcAft>
              <a:buClr>
                <a:srgbClr val="3C4043"/>
              </a:buClr>
              <a:buSzPts val="1200"/>
              <a:buFont typeface="Lato"/>
              <a:buChar char="●"/>
            </a:pPr>
            <a:r>
              <a:rPr lang="en" sz="1200">
                <a:solidFill>
                  <a:srgbClr val="3C4043"/>
                </a:solidFill>
              </a:rPr>
              <a:t>MntFishProducts: Amount spent on fish in last 2 years</a:t>
            </a:r>
            <a:endParaRPr sz="1200">
              <a:solidFill>
                <a:srgbClr val="3C4043"/>
              </a:solidFill>
            </a:endParaRPr>
          </a:p>
          <a:p>
            <a:pPr indent="-304800" lvl="0" marL="533400" rtl="0" algn="l">
              <a:spcBef>
                <a:spcPts val="0"/>
              </a:spcBef>
              <a:spcAft>
                <a:spcPts val="0"/>
              </a:spcAft>
              <a:buClr>
                <a:srgbClr val="3C4043"/>
              </a:buClr>
              <a:buSzPts val="1200"/>
              <a:buFont typeface="Lato"/>
              <a:buChar char="●"/>
            </a:pPr>
            <a:r>
              <a:rPr lang="en" sz="1200">
                <a:solidFill>
                  <a:srgbClr val="3C4043"/>
                </a:solidFill>
              </a:rPr>
              <a:t>MntSweetProducts: Amount spent on sweets in last 2 years</a:t>
            </a:r>
            <a:endParaRPr sz="1200">
              <a:solidFill>
                <a:srgbClr val="3C4043"/>
              </a:solidFill>
            </a:endParaRPr>
          </a:p>
          <a:p>
            <a:pPr indent="-304800" lvl="0" marL="533400" rtl="0" algn="l">
              <a:spcBef>
                <a:spcPts val="0"/>
              </a:spcBef>
              <a:spcAft>
                <a:spcPts val="0"/>
              </a:spcAft>
              <a:buClr>
                <a:srgbClr val="3C4043"/>
              </a:buClr>
              <a:buSzPts val="1200"/>
              <a:buFont typeface="Lato"/>
              <a:buChar char="●"/>
            </a:pPr>
            <a:r>
              <a:rPr lang="en" sz="1200">
                <a:solidFill>
                  <a:srgbClr val="3C4043"/>
                </a:solidFill>
              </a:rPr>
              <a:t>MntGoldProds: Amount spent on gold in last 2 years</a:t>
            </a:r>
            <a:endParaRPr sz="1200">
              <a:solidFill>
                <a:srgbClr val="3C4043"/>
              </a:solidFill>
            </a:endParaRPr>
          </a:p>
          <a:p>
            <a:pPr indent="0" lvl="0" marL="457200" rtl="0" algn="l">
              <a:spcBef>
                <a:spcPts val="1500"/>
              </a:spcBef>
              <a:spcAft>
                <a:spcPts val="1200"/>
              </a:spcAft>
              <a:buNone/>
            </a:pPr>
            <a:r>
              <a:t/>
            </a:r>
            <a:endParaRPr b="1" sz="1200">
              <a:solidFill>
                <a:srgbClr val="3C4043"/>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19"/>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 Information Promotion</a:t>
            </a:r>
            <a:endParaRPr/>
          </a:p>
        </p:txBody>
      </p:sp>
      <p:sp>
        <p:nvSpPr>
          <p:cNvPr id="127" name="Google Shape;127;p19"/>
          <p:cNvSpPr txBox="1"/>
          <p:nvPr>
            <p:ph idx="1" type="body"/>
          </p:nvPr>
        </p:nvSpPr>
        <p:spPr>
          <a:xfrm>
            <a:off x="729450" y="2078875"/>
            <a:ext cx="7688700" cy="24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C4043"/>
                </a:solidFill>
              </a:rPr>
              <a:t>Promotion</a:t>
            </a:r>
            <a:endParaRPr b="1" sz="1200">
              <a:solidFill>
                <a:srgbClr val="3C4043"/>
              </a:solidFill>
            </a:endParaRPr>
          </a:p>
          <a:p>
            <a:pPr indent="-304800" lvl="0" marL="533400" rtl="0" algn="l">
              <a:spcBef>
                <a:spcPts val="1500"/>
              </a:spcBef>
              <a:spcAft>
                <a:spcPts val="0"/>
              </a:spcAft>
              <a:buClr>
                <a:srgbClr val="3C4043"/>
              </a:buClr>
              <a:buSzPts val="1200"/>
              <a:buFont typeface="Lato"/>
              <a:buChar char="●"/>
            </a:pPr>
            <a:r>
              <a:rPr lang="en" sz="1200">
                <a:solidFill>
                  <a:srgbClr val="3C4043"/>
                </a:solidFill>
              </a:rPr>
              <a:t>NumDealsPurchases: Number of purchases made with a discount</a:t>
            </a:r>
            <a:endParaRPr sz="1200">
              <a:solidFill>
                <a:srgbClr val="3C4043"/>
              </a:solidFill>
            </a:endParaRPr>
          </a:p>
          <a:p>
            <a:pPr indent="-304800" lvl="0" marL="533400" rtl="0" algn="l">
              <a:spcBef>
                <a:spcPts val="0"/>
              </a:spcBef>
              <a:spcAft>
                <a:spcPts val="0"/>
              </a:spcAft>
              <a:buClr>
                <a:srgbClr val="3C4043"/>
              </a:buClr>
              <a:buSzPts val="1200"/>
              <a:buFont typeface="Lato"/>
              <a:buChar char="●"/>
            </a:pPr>
            <a:r>
              <a:rPr lang="en" sz="1200">
                <a:solidFill>
                  <a:srgbClr val="3C4043"/>
                </a:solidFill>
              </a:rPr>
              <a:t>AcceptedCmp1: 1 if customer accepted the offer in the 1st campaign, 0 otherwise</a:t>
            </a:r>
            <a:endParaRPr sz="1200">
              <a:solidFill>
                <a:srgbClr val="3C4043"/>
              </a:solidFill>
            </a:endParaRPr>
          </a:p>
          <a:p>
            <a:pPr indent="-304800" lvl="0" marL="533400" rtl="0" algn="l">
              <a:spcBef>
                <a:spcPts val="0"/>
              </a:spcBef>
              <a:spcAft>
                <a:spcPts val="0"/>
              </a:spcAft>
              <a:buClr>
                <a:srgbClr val="3C4043"/>
              </a:buClr>
              <a:buSzPts val="1200"/>
              <a:buFont typeface="Lato"/>
              <a:buChar char="●"/>
            </a:pPr>
            <a:r>
              <a:rPr lang="en" sz="1200">
                <a:solidFill>
                  <a:srgbClr val="3C4043"/>
                </a:solidFill>
              </a:rPr>
              <a:t>AcceptedCmp2: 1 if customer accepted the offer in the 2nd campaign, 0 otherwise</a:t>
            </a:r>
            <a:endParaRPr sz="1200">
              <a:solidFill>
                <a:srgbClr val="3C4043"/>
              </a:solidFill>
            </a:endParaRPr>
          </a:p>
          <a:p>
            <a:pPr indent="-304800" lvl="0" marL="533400" rtl="0" algn="l">
              <a:spcBef>
                <a:spcPts val="0"/>
              </a:spcBef>
              <a:spcAft>
                <a:spcPts val="0"/>
              </a:spcAft>
              <a:buClr>
                <a:srgbClr val="3C4043"/>
              </a:buClr>
              <a:buSzPts val="1200"/>
              <a:buFont typeface="Lato"/>
              <a:buChar char="●"/>
            </a:pPr>
            <a:r>
              <a:rPr lang="en" sz="1200">
                <a:solidFill>
                  <a:srgbClr val="3C4043"/>
                </a:solidFill>
              </a:rPr>
              <a:t>AcceptedCmp3: 1 if customer accepted the offer in the 3rd campaign, 0 otherwise</a:t>
            </a:r>
            <a:endParaRPr sz="1200">
              <a:solidFill>
                <a:srgbClr val="3C4043"/>
              </a:solidFill>
            </a:endParaRPr>
          </a:p>
          <a:p>
            <a:pPr indent="-304800" lvl="0" marL="533400" rtl="0" algn="l">
              <a:spcBef>
                <a:spcPts val="0"/>
              </a:spcBef>
              <a:spcAft>
                <a:spcPts val="0"/>
              </a:spcAft>
              <a:buClr>
                <a:srgbClr val="3C4043"/>
              </a:buClr>
              <a:buSzPts val="1200"/>
              <a:buFont typeface="Lato"/>
              <a:buChar char="●"/>
            </a:pPr>
            <a:r>
              <a:rPr lang="en" sz="1200">
                <a:solidFill>
                  <a:srgbClr val="3C4043"/>
                </a:solidFill>
              </a:rPr>
              <a:t>AcceptedCmp4: 1 if customer accepted the offer in the 4th campaign, 0 otherwise</a:t>
            </a:r>
            <a:endParaRPr sz="1200">
              <a:solidFill>
                <a:srgbClr val="3C4043"/>
              </a:solidFill>
            </a:endParaRPr>
          </a:p>
          <a:p>
            <a:pPr indent="-304800" lvl="0" marL="533400" rtl="0" algn="l">
              <a:spcBef>
                <a:spcPts val="0"/>
              </a:spcBef>
              <a:spcAft>
                <a:spcPts val="0"/>
              </a:spcAft>
              <a:buClr>
                <a:srgbClr val="3C4043"/>
              </a:buClr>
              <a:buSzPts val="1200"/>
              <a:buFont typeface="Lato"/>
              <a:buChar char="●"/>
            </a:pPr>
            <a:r>
              <a:rPr lang="en" sz="1200">
                <a:solidFill>
                  <a:srgbClr val="3C4043"/>
                </a:solidFill>
              </a:rPr>
              <a:t>AcceptedCmp5: 1 if customer accepted the offer in the 5th campaign, 0 otherwise</a:t>
            </a:r>
            <a:endParaRPr sz="1200">
              <a:solidFill>
                <a:srgbClr val="3C4043"/>
              </a:solidFill>
            </a:endParaRPr>
          </a:p>
          <a:p>
            <a:pPr indent="-304800" lvl="0" marL="533400" rtl="0" algn="l">
              <a:spcBef>
                <a:spcPts val="0"/>
              </a:spcBef>
              <a:spcAft>
                <a:spcPts val="0"/>
              </a:spcAft>
              <a:buClr>
                <a:srgbClr val="3C4043"/>
              </a:buClr>
              <a:buSzPts val="1200"/>
              <a:buFont typeface="Lato"/>
              <a:buChar char="●"/>
            </a:pPr>
            <a:r>
              <a:rPr lang="en" sz="1200">
                <a:solidFill>
                  <a:srgbClr val="3C4043"/>
                </a:solidFill>
              </a:rPr>
              <a:t>Response: 1 if customer accepted the offer in the last campaign, 0 otherwise</a:t>
            </a:r>
            <a:endParaRPr sz="1200">
              <a:solidFill>
                <a:srgbClr val="3C4043"/>
              </a:solidFill>
            </a:endParaRPr>
          </a:p>
          <a:p>
            <a:pPr indent="0" lvl="0" marL="0" rtl="0" algn="l">
              <a:spcBef>
                <a:spcPts val="1500"/>
              </a:spcBef>
              <a:spcAft>
                <a:spcPts val="1200"/>
              </a:spcAft>
              <a:buNone/>
            </a:pPr>
            <a:r>
              <a:t/>
            </a:r>
            <a:endParaRPr b="1" sz="1200">
              <a:solidFill>
                <a:srgbClr val="3C4043"/>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0"/>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Dataset Information Place</a:t>
            </a:r>
            <a:endParaRPr/>
          </a:p>
        </p:txBody>
      </p:sp>
      <p:sp>
        <p:nvSpPr>
          <p:cNvPr id="133" name="Google Shape;133;p20"/>
          <p:cNvSpPr txBox="1"/>
          <p:nvPr>
            <p:ph idx="1" type="body"/>
          </p:nvPr>
        </p:nvSpPr>
        <p:spPr>
          <a:xfrm>
            <a:off x="729450" y="2078875"/>
            <a:ext cx="7688700" cy="248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3C4043"/>
                </a:solidFill>
              </a:rPr>
              <a:t>Place</a:t>
            </a:r>
            <a:endParaRPr b="1" sz="1200">
              <a:solidFill>
                <a:srgbClr val="3C4043"/>
              </a:solidFill>
            </a:endParaRPr>
          </a:p>
          <a:p>
            <a:pPr indent="-304800" lvl="0" marL="533400" rtl="0" algn="l">
              <a:spcBef>
                <a:spcPts val="1500"/>
              </a:spcBef>
              <a:spcAft>
                <a:spcPts val="0"/>
              </a:spcAft>
              <a:buClr>
                <a:srgbClr val="3C4043"/>
              </a:buClr>
              <a:buSzPts val="1200"/>
              <a:buFont typeface="Lato"/>
              <a:buChar char="●"/>
            </a:pPr>
            <a:r>
              <a:rPr lang="en" sz="1200">
                <a:solidFill>
                  <a:srgbClr val="3C4043"/>
                </a:solidFill>
              </a:rPr>
              <a:t>NumWebPurchases: Number of purchases made through the company’s website</a:t>
            </a:r>
            <a:endParaRPr sz="1200">
              <a:solidFill>
                <a:srgbClr val="3C4043"/>
              </a:solidFill>
            </a:endParaRPr>
          </a:p>
          <a:p>
            <a:pPr indent="-304800" lvl="0" marL="533400" rtl="0" algn="l">
              <a:spcBef>
                <a:spcPts val="0"/>
              </a:spcBef>
              <a:spcAft>
                <a:spcPts val="0"/>
              </a:spcAft>
              <a:buClr>
                <a:srgbClr val="3C4043"/>
              </a:buClr>
              <a:buSzPts val="1200"/>
              <a:buFont typeface="Lato"/>
              <a:buChar char="●"/>
            </a:pPr>
            <a:r>
              <a:rPr lang="en" sz="1200">
                <a:solidFill>
                  <a:srgbClr val="3C4043"/>
                </a:solidFill>
              </a:rPr>
              <a:t>NumCatalogPurchases: Number of purchases made using a catalogue</a:t>
            </a:r>
            <a:endParaRPr sz="1200">
              <a:solidFill>
                <a:srgbClr val="3C4043"/>
              </a:solidFill>
            </a:endParaRPr>
          </a:p>
          <a:p>
            <a:pPr indent="-304800" lvl="0" marL="533400" rtl="0" algn="l">
              <a:spcBef>
                <a:spcPts val="0"/>
              </a:spcBef>
              <a:spcAft>
                <a:spcPts val="0"/>
              </a:spcAft>
              <a:buClr>
                <a:srgbClr val="3C4043"/>
              </a:buClr>
              <a:buSzPts val="1200"/>
              <a:buFont typeface="Lato"/>
              <a:buChar char="●"/>
            </a:pPr>
            <a:r>
              <a:rPr lang="en" sz="1200">
                <a:solidFill>
                  <a:srgbClr val="3C4043"/>
                </a:solidFill>
              </a:rPr>
              <a:t>NumStorePurchases: Number of purchases made directly in stores</a:t>
            </a:r>
            <a:endParaRPr sz="1200">
              <a:solidFill>
                <a:srgbClr val="3C4043"/>
              </a:solidFill>
            </a:endParaRPr>
          </a:p>
          <a:p>
            <a:pPr indent="-304800" lvl="0" marL="533400" rtl="0" algn="l">
              <a:spcBef>
                <a:spcPts val="0"/>
              </a:spcBef>
              <a:spcAft>
                <a:spcPts val="0"/>
              </a:spcAft>
              <a:buClr>
                <a:srgbClr val="3C4043"/>
              </a:buClr>
              <a:buSzPts val="1200"/>
              <a:buFont typeface="Lato"/>
              <a:buChar char="●"/>
            </a:pPr>
            <a:r>
              <a:rPr lang="en" sz="1200">
                <a:solidFill>
                  <a:srgbClr val="3C4043"/>
                </a:solidFill>
              </a:rPr>
              <a:t>NumWebVisitsMonth: Number of visits to company’s website in the last month</a:t>
            </a:r>
            <a:endParaRPr sz="1200">
              <a:solidFill>
                <a:srgbClr val="3C4043"/>
              </a:solidFill>
            </a:endParaRPr>
          </a:p>
          <a:p>
            <a:pPr indent="0" lvl="0" marL="0" rtl="0" algn="l">
              <a:spcBef>
                <a:spcPts val="1500"/>
              </a:spcBef>
              <a:spcAft>
                <a:spcPts val="1200"/>
              </a:spcAft>
              <a:buNone/>
            </a:pPr>
            <a:r>
              <a:t/>
            </a: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1"/>
          <p:cNvSpPr txBox="1"/>
          <p:nvPr>
            <p:ph type="title"/>
          </p:nvPr>
        </p:nvSpPr>
        <p:spPr>
          <a:xfrm>
            <a:off x="729450" y="1322450"/>
            <a:ext cx="4032000" cy="2539200"/>
          </a:xfrm>
          <a:prstGeom prst="rect">
            <a:avLst/>
          </a:prstGeom>
        </p:spPr>
        <p:txBody>
          <a:bodyPr anchorCtr="0" anchor="t" bIns="91425" lIns="91425" spcFirstLastPara="1" rIns="91425" wrap="square" tIns="91425">
            <a:normAutofit/>
          </a:bodyPr>
          <a:lstStyle/>
          <a:p>
            <a:pPr indent="-533400" lvl="0" marL="457200" rtl="0" algn="l">
              <a:spcBef>
                <a:spcPts val="0"/>
              </a:spcBef>
              <a:spcAft>
                <a:spcPts val="0"/>
              </a:spcAft>
              <a:buSzPts val="4800"/>
              <a:buAutoNum type="arabicPeriod"/>
            </a:pPr>
            <a:r>
              <a:rPr lang="en" sz="4800"/>
              <a:t>Exploratory Data Analysis</a:t>
            </a:r>
            <a:endParaRPr sz="4800"/>
          </a:p>
        </p:txBody>
      </p:sp>
      <p:pic>
        <p:nvPicPr>
          <p:cNvPr id="139" name="Google Shape;139;p21"/>
          <p:cNvPicPr preferRelativeResize="0"/>
          <p:nvPr/>
        </p:nvPicPr>
        <p:blipFill>
          <a:blip r:embed="rId3">
            <a:alphaModFix/>
          </a:blip>
          <a:stretch>
            <a:fillRect/>
          </a:stretch>
        </p:blipFill>
        <p:spPr>
          <a:xfrm>
            <a:off x="4894200" y="1430150"/>
            <a:ext cx="4032100" cy="22832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